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90" r:id="rId4"/>
    <p:sldId id="300" r:id="rId5"/>
    <p:sldId id="299" r:id="rId6"/>
    <p:sldId id="259" r:id="rId7"/>
    <p:sldId id="261" r:id="rId8"/>
    <p:sldId id="283" r:id="rId9"/>
    <p:sldId id="262" r:id="rId10"/>
    <p:sldId id="263" r:id="rId11"/>
    <p:sldId id="264" r:id="rId12"/>
    <p:sldId id="278" r:id="rId13"/>
    <p:sldId id="279" r:id="rId14"/>
    <p:sldId id="280" r:id="rId15"/>
    <p:sldId id="274" r:id="rId16"/>
    <p:sldId id="304" r:id="rId17"/>
    <p:sldId id="269" r:id="rId18"/>
    <p:sldId id="275" r:id="rId19"/>
    <p:sldId id="309" r:id="rId20"/>
    <p:sldId id="308" r:id="rId21"/>
    <p:sldId id="303" r:id="rId22"/>
    <p:sldId id="276" r:id="rId23"/>
    <p:sldId id="277" r:id="rId24"/>
    <p:sldId id="307" r:id="rId25"/>
    <p:sldId id="281" r:id="rId26"/>
    <p:sldId id="282" r:id="rId27"/>
    <p:sldId id="271" r:id="rId28"/>
    <p:sldId id="272" r:id="rId29"/>
    <p:sldId id="273" r:id="rId30"/>
    <p:sldId id="267" r:id="rId31"/>
    <p:sldId id="265" r:id="rId32"/>
    <p:sldId id="305" r:id="rId33"/>
    <p:sldId id="301" r:id="rId34"/>
    <p:sldId id="306" r:id="rId35"/>
    <p:sldId id="284" r:id="rId36"/>
    <p:sldId id="286" r:id="rId37"/>
    <p:sldId id="287" r:id="rId38"/>
    <p:sldId id="288" r:id="rId39"/>
    <p:sldId id="266" r:id="rId40"/>
    <p:sldId id="292" r:id="rId41"/>
    <p:sldId id="293" r:id="rId42"/>
    <p:sldId id="294" r:id="rId43"/>
    <p:sldId id="296" r:id="rId44"/>
    <p:sldId id="298" r:id="rId45"/>
    <p:sldId id="289" r:id="rId46"/>
    <p:sldId id="310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197"/>
    <a:srgbClr val="72FE12"/>
    <a:srgbClr val="163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39" autoAdjust="0"/>
  </p:normalViewPr>
  <p:slideViewPr>
    <p:cSldViewPr>
      <p:cViewPr>
        <p:scale>
          <a:sx n="70" d="100"/>
          <a:sy n="70" d="100"/>
        </p:scale>
        <p:origin x="-928" y="6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C9659-6057-438C-94EB-F1963D9F4EE8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7485056-CD69-41AD-9AFA-3B6C146746C9}">
      <dgm:prSet phldrT="[Texte]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b="1"/>
            <a:t>Dénaturation</a:t>
          </a:r>
        </a:p>
      </dgm:t>
    </dgm:pt>
    <dgm:pt modelId="{83B53985-2177-4288-9D46-8688F89CA981}" type="parTrans" cxnId="{F3D3E4B4-800E-4800-95ED-D0C57A98D579}">
      <dgm:prSet/>
      <dgm:spPr/>
      <dgm:t>
        <a:bodyPr/>
        <a:lstStyle/>
        <a:p>
          <a:endParaRPr lang="fr-FR"/>
        </a:p>
      </dgm:t>
    </dgm:pt>
    <dgm:pt modelId="{BAB13784-457F-404D-9584-7AB1A7D91B4F}" type="sibTrans" cxnId="{F3D3E4B4-800E-4800-95ED-D0C57A98D579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FR"/>
        </a:p>
      </dgm:t>
    </dgm:pt>
    <dgm:pt modelId="{8D16DB2D-F29C-4382-B503-06E773F440A2}">
      <dgm:prSet phldrT="[Texte]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b="1"/>
            <a:t>Hybridation</a:t>
          </a:r>
        </a:p>
      </dgm:t>
    </dgm:pt>
    <dgm:pt modelId="{80B921A0-FBB1-4783-815F-A829EEC3A7CA}" type="parTrans" cxnId="{4BA82234-7A96-4790-99C3-D9EBC72FDDFA}">
      <dgm:prSet/>
      <dgm:spPr/>
      <dgm:t>
        <a:bodyPr/>
        <a:lstStyle/>
        <a:p>
          <a:endParaRPr lang="fr-FR"/>
        </a:p>
      </dgm:t>
    </dgm:pt>
    <dgm:pt modelId="{A8A5C20C-7C36-4323-BCEC-D2E071D32301}" type="sibTrans" cxnId="{4BA82234-7A96-4790-99C3-D9EBC72FDDFA}">
      <dgm:prSet/>
      <dgm:spPr/>
      <dgm:t>
        <a:bodyPr/>
        <a:lstStyle/>
        <a:p>
          <a:endParaRPr lang="fr-FR"/>
        </a:p>
      </dgm:t>
    </dgm:pt>
    <dgm:pt modelId="{D5A3FDCC-75E7-4728-861E-2E81F1F22518}">
      <dgm:prSet phldrT="[Texte]"/>
      <dgm:spPr>
        <a:solidFill>
          <a:srgbClr val="FD800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b="1"/>
            <a:t>Elongation</a:t>
          </a:r>
        </a:p>
      </dgm:t>
    </dgm:pt>
    <dgm:pt modelId="{3073413E-18B7-4FEE-9A45-7F5A128CC5E3}" type="parTrans" cxnId="{67F8B796-5BE7-45EA-9AA0-52E83B891E5E}">
      <dgm:prSet/>
      <dgm:spPr/>
      <dgm:t>
        <a:bodyPr/>
        <a:lstStyle/>
        <a:p>
          <a:endParaRPr lang="fr-FR"/>
        </a:p>
      </dgm:t>
    </dgm:pt>
    <dgm:pt modelId="{75309B3F-526E-42D4-B10D-0E82263E6FF2}" type="sibTrans" cxnId="{67F8B796-5BE7-45EA-9AA0-52E83B891E5E}">
      <dgm:prSet/>
      <dgm:spPr/>
      <dgm:t>
        <a:bodyPr/>
        <a:lstStyle/>
        <a:p>
          <a:endParaRPr lang="fr-FR"/>
        </a:p>
      </dgm:t>
    </dgm:pt>
    <dgm:pt modelId="{3E4F5ED1-5FF0-4EC5-83D8-8D3255AA6A1E}" type="pres">
      <dgm:prSet presAssocID="{D80C9659-6057-438C-94EB-F1963D9F4E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701D23-B799-46A2-BF5D-EA8947E74846}" type="pres">
      <dgm:prSet presAssocID="{D80C9659-6057-438C-94EB-F1963D9F4EE8}" presName="cycle" presStyleCnt="0"/>
      <dgm:spPr/>
    </dgm:pt>
    <dgm:pt modelId="{AA945DDF-072F-47D0-9D20-BD5C7732CEA2}" type="pres">
      <dgm:prSet presAssocID="{D7485056-CD69-41AD-9AFA-3B6C146746C9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1A9D66-B527-4EA5-8F26-607C2D4C7707}" type="pres">
      <dgm:prSet presAssocID="{BAB13784-457F-404D-9584-7AB1A7D91B4F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29523ACA-C081-4F49-ADF8-7D28F667640E}" type="pres">
      <dgm:prSet presAssocID="{8D16DB2D-F29C-4382-B503-06E773F440A2}" presName="nodeFollowingNodes" presStyleLbl="node1" presStyleIdx="1" presStyleCnt="3" custRadScaleRad="140135" custRadScaleInc="-275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4F946E-849C-4E22-8919-BCEA44CD7705}" type="pres">
      <dgm:prSet presAssocID="{D5A3FDCC-75E7-4728-861E-2E81F1F22518}" presName="nodeFollowingNodes" presStyleLbl="node1" presStyleIdx="2" presStyleCnt="3" custRadScaleRad="126345" custRadScaleInc="259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53559F-CFB1-4B6A-A0F3-A959FDF14450}" type="presOf" srcId="{8D16DB2D-F29C-4382-B503-06E773F440A2}" destId="{29523ACA-C081-4F49-ADF8-7D28F667640E}" srcOrd="0" destOrd="0" presId="urn:microsoft.com/office/officeart/2005/8/layout/cycle3"/>
    <dgm:cxn modelId="{3573EDF5-C424-4E7A-885C-D0228BFCE0D3}" type="presOf" srcId="{D7485056-CD69-41AD-9AFA-3B6C146746C9}" destId="{AA945DDF-072F-47D0-9D20-BD5C7732CEA2}" srcOrd="0" destOrd="0" presId="urn:microsoft.com/office/officeart/2005/8/layout/cycle3"/>
    <dgm:cxn modelId="{F3D3E4B4-800E-4800-95ED-D0C57A98D579}" srcId="{D80C9659-6057-438C-94EB-F1963D9F4EE8}" destId="{D7485056-CD69-41AD-9AFA-3B6C146746C9}" srcOrd="0" destOrd="0" parTransId="{83B53985-2177-4288-9D46-8688F89CA981}" sibTransId="{BAB13784-457F-404D-9584-7AB1A7D91B4F}"/>
    <dgm:cxn modelId="{67F8B796-5BE7-45EA-9AA0-52E83B891E5E}" srcId="{D80C9659-6057-438C-94EB-F1963D9F4EE8}" destId="{D5A3FDCC-75E7-4728-861E-2E81F1F22518}" srcOrd="2" destOrd="0" parTransId="{3073413E-18B7-4FEE-9A45-7F5A128CC5E3}" sibTransId="{75309B3F-526E-42D4-B10D-0E82263E6FF2}"/>
    <dgm:cxn modelId="{4BA82234-7A96-4790-99C3-D9EBC72FDDFA}" srcId="{D80C9659-6057-438C-94EB-F1963D9F4EE8}" destId="{8D16DB2D-F29C-4382-B503-06E773F440A2}" srcOrd="1" destOrd="0" parTransId="{80B921A0-FBB1-4783-815F-A829EEC3A7CA}" sibTransId="{A8A5C20C-7C36-4323-BCEC-D2E071D32301}"/>
    <dgm:cxn modelId="{64895CF5-7E53-47EA-B87D-F07124228A33}" type="presOf" srcId="{BAB13784-457F-404D-9584-7AB1A7D91B4F}" destId="{371A9D66-B527-4EA5-8F26-607C2D4C7707}" srcOrd="0" destOrd="0" presId="urn:microsoft.com/office/officeart/2005/8/layout/cycle3"/>
    <dgm:cxn modelId="{99124396-32B3-40AA-B25E-2F5441324F7D}" type="presOf" srcId="{D5A3FDCC-75E7-4728-861E-2E81F1F22518}" destId="{ED4F946E-849C-4E22-8919-BCEA44CD7705}" srcOrd="0" destOrd="0" presId="urn:microsoft.com/office/officeart/2005/8/layout/cycle3"/>
    <dgm:cxn modelId="{B064132F-5187-4EDD-82BE-219403148053}" type="presOf" srcId="{D80C9659-6057-438C-94EB-F1963D9F4EE8}" destId="{3E4F5ED1-5FF0-4EC5-83D8-8D3255AA6A1E}" srcOrd="0" destOrd="0" presId="urn:microsoft.com/office/officeart/2005/8/layout/cycle3"/>
    <dgm:cxn modelId="{A591E556-4F32-4C1B-8EEF-5AEDC58923DA}" type="presParOf" srcId="{3E4F5ED1-5FF0-4EC5-83D8-8D3255AA6A1E}" destId="{AC701D23-B799-46A2-BF5D-EA8947E74846}" srcOrd="0" destOrd="0" presId="urn:microsoft.com/office/officeart/2005/8/layout/cycle3"/>
    <dgm:cxn modelId="{68D4FB8F-3D05-453F-A876-77ECBC6B70A9}" type="presParOf" srcId="{AC701D23-B799-46A2-BF5D-EA8947E74846}" destId="{AA945DDF-072F-47D0-9D20-BD5C7732CEA2}" srcOrd="0" destOrd="0" presId="urn:microsoft.com/office/officeart/2005/8/layout/cycle3"/>
    <dgm:cxn modelId="{1FEA282B-40D3-4604-BE45-B9280F721B71}" type="presParOf" srcId="{AC701D23-B799-46A2-BF5D-EA8947E74846}" destId="{371A9D66-B527-4EA5-8F26-607C2D4C7707}" srcOrd="1" destOrd="0" presId="urn:microsoft.com/office/officeart/2005/8/layout/cycle3"/>
    <dgm:cxn modelId="{6F034AAE-EC4A-428C-9B26-D4842908AD95}" type="presParOf" srcId="{AC701D23-B799-46A2-BF5D-EA8947E74846}" destId="{29523ACA-C081-4F49-ADF8-7D28F667640E}" srcOrd="2" destOrd="0" presId="urn:microsoft.com/office/officeart/2005/8/layout/cycle3"/>
    <dgm:cxn modelId="{8018C7EC-9640-43BF-8E78-3265E977B168}" type="presParOf" srcId="{AC701D23-B799-46A2-BF5D-EA8947E74846}" destId="{ED4F946E-849C-4E22-8919-BCEA44CD770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A9D66-B527-4EA5-8F26-607C2D4C7707}">
      <dsp:nvSpPr>
        <dsp:cNvPr id="0" name=""/>
        <dsp:cNvSpPr/>
      </dsp:nvSpPr>
      <dsp:spPr>
        <a:xfrm>
          <a:off x="715961" y="-109419"/>
          <a:ext cx="2550071" cy="2550071"/>
        </a:xfrm>
        <a:prstGeom prst="circularArrow">
          <a:avLst>
            <a:gd name="adj1" fmla="val 5689"/>
            <a:gd name="adj2" fmla="val 340510"/>
            <a:gd name="adj3" fmla="val 12660220"/>
            <a:gd name="adj4" fmla="val 18102075"/>
            <a:gd name="adj5" fmla="val 5908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45DDF-072F-47D0-9D20-BD5C7732CEA2}">
      <dsp:nvSpPr>
        <dsp:cNvPr id="0" name=""/>
        <dsp:cNvSpPr/>
      </dsp:nvSpPr>
      <dsp:spPr>
        <a:xfrm>
          <a:off x="1140351" y="764"/>
          <a:ext cx="1701291" cy="85064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/>
            <a:t>Dénaturation</a:t>
          </a:r>
        </a:p>
      </dsp:txBody>
      <dsp:txXfrm>
        <a:off x="1181876" y="42289"/>
        <a:ext cx="1618241" cy="767595"/>
      </dsp:txXfrm>
    </dsp:sp>
    <dsp:sp modelId="{29523ACA-C081-4F49-ADF8-7D28F667640E}">
      <dsp:nvSpPr>
        <dsp:cNvPr id="0" name=""/>
        <dsp:cNvSpPr/>
      </dsp:nvSpPr>
      <dsp:spPr>
        <a:xfrm>
          <a:off x="2280703" y="1257839"/>
          <a:ext cx="1701291" cy="85064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/>
            <a:t>Hybridation</a:t>
          </a:r>
        </a:p>
      </dsp:txBody>
      <dsp:txXfrm>
        <a:off x="2322228" y="1299364"/>
        <a:ext cx="1618241" cy="767595"/>
      </dsp:txXfrm>
    </dsp:sp>
    <dsp:sp modelId="{ED4F946E-849C-4E22-8919-BCEA44CD7705}">
      <dsp:nvSpPr>
        <dsp:cNvPr id="0" name=""/>
        <dsp:cNvSpPr/>
      </dsp:nvSpPr>
      <dsp:spPr>
        <a:xfrm>
          <a:off x="0" y="1278965"/>
          <a:ext cx="1701291" cy="850645"/>
        </a:xfrm>
        <a:prstGeom prst="roundRect">
          <a:avLst/>
        </a:prstGeom>
        <a:solidFill>
          <a:srgbClr val="FD80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/>
            <a:t>Elongation</a:t>
          </a:r>
        </a:p>
      </dsp:txBody>
      <dsp:txXfrm>
        <a:off x="41525" y="1320490"/>
        <a:ext cx="1618241" cy="76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D3F92-AFC1-4314-884E-9570F7612A1E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A94CB-AB5C-4094-8EE3-575F475B9D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94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580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Risque de contamination : après amplification, on trouve environ</a:t>
            </a:r>
            <a:r>
              <a:rPr lang="fr-FR" baseline="0" dirty="0" smtClean="0"/>
              <a:t> 200 </a:t>
            </a:r>
            <a:r>
              <a:rPr lang="fr-FR" baseline="0" dirty="0" err="1" smtClean="0"/>
              <a:t>amplicons</a:t>
            </a:r>
            <a:r>
              <a:rPr lang="fr-FR" baseline="0" dirty="0" smtClean="0"/>
              <a:t>/</a:t>
            </a:r>
            <a:r>
              <a:rPr lang="fr-FR" baseline="0" dirty="0" err="1" smtClean="0"/>
              <a:t>pL</a:t>
            </a:r>
            <a:r>
              <a:rPr lang="fr-FR" baseline="0" dirty="0" smtClean="0"/>
              <a:t> et 1 </a:t>
            </a:r>
            <a:r>
              <a:rPr lang="fr-FR" baseline="0" dirty="0" err="1" smtClean="0"/>
              <a:t>pL</a:t>
            </a:r>
            <a:r>
              <a:rPr lang="fr-FR" baseline="0" dirty="0" smtClean="0"/>
              <a:t> correspond au volume moyen des aérosols.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306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30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SAB</a:t>
            </a:r>
            <a:r>
              <a:rPr lang="fr-FR" baseline="0" dirty="0" smtClean="0"/>
              <a:t> : neutralise les inhibiteurs.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06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58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58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Avantages :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- Gain de temps et de réactifs</a:t>
            </a:r>
          </a:p>
          <a:p>
            <a:r>
              <a:rPr lang="fr-FR" baseline="0" smtClean="0"/>
              <a:t>- Limite </a:t>
            </a:r>
            <a:r>
              <a:rPr lang="fr-FR" baseline="0" dirty="0" smtClean="0"/>
              <a:t>le risque de faux négatif car chaque amplification sert de contrôle interne pour les autres.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580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réverse transcriptase à besoin elle aussi d’amorce.</a:t>
            </a:r>
          </a:p>
          <a:p>
            <a:r>
              <a:rPr lang="fr-FR" dirty="0" smtClean="0"/>
              <a:t>Plusieurs possibilités</a:t>
            </a:r>
            <a:r>
              <a:rPr lang="fr-FR" baseline="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dirty="0" err="1" smtClean="0"/>
              <a:t>oligodT</a:t>
            </a:r>
            <a:r>
              <a:rPr lang="fr-FR" dirty="0" smtClean="0"/>
              <a:t> s’hybridant avec la queue </a:t>
            </a:r>
            <a:r>
              <a:rPr lang="fr-FR" dirty="0" err="1" smtClean="0"/>
              <a:t>polyA</a:t>
            </a:r>
            <a:r>
              <a:rPr lang="fr-FR" dirty="0" smtClean="0"/>
              <a:t> des ARNm</a:t>
            </a:r>
          </a:p>
          <a:p>
            <a:pPr marL="171450" indent="-171450">
              <a:buFontTx/>
              <a:buChar char="-"/>
            </a:pPr>
            <a:r>
              <a:rPr lang="fr-FR" dirty="0" err="1" smtClean="0"/>
              <a:t>hexanucléotides</a:t>
            </a:r>
            <a:r>
              <a:rPr lang="fr-FR" dirty="0" smtClean="0"/>
              <a:t> aléatoires s’hybridant de façon non spécifique</a:t>
            </a:r>
            <a:r>
              <a:rPr lang="fr-FR" baseline="0" dirty="0" smtClean="0"/>
              <a:t> avec la plupart des ARN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amorce spécifique d’un ARN particulier.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220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PCR nichée = PCR emboitée = PCR gigogne = </a:t>
            </a:r>
            <a:r>
              <a:rPr lang="fr-FR" dirty="0" err="1" smtClean="0"/>
              <a:t>Nested</a:t>
            </a:r>
            <a:r>
              <a:rPr lang="fr-FR" dirty="0" smtClean="0"/>
              <a:t> PCR</a:t>
            </a:r>
          </a:p>
          <a:p>
            <a:r>
              <a:rPr lang="fr-FR" dirty="0" smtClean="0"/>
              <a:t>Virus à ARN : génome présentant</a:t>
            </a:r>
            <a:r>
              <a:rPr lang="fr-FR" baseline="0" dirty="0" smtClean="0"/>
              <a:t> des mutations fréquentes. Le premier couple d’amorce est spécifique de régions plutôt stables. Le second permet de distinguer les sous-types viraux.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34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smtClean="0"/>
              <a:t>Nucléotide marqué : marqueur = biotine,</a:t>
            </a:r>
            <a:r>
              <a:rPr lang="fr-FR" baseline="0" dirty="0" smtClean="0"/>
              <a:t> </a:t>
            </a:r>
            <a:r>
              <a:rPr lang="fr-FR" dirty="0" err="1" smtClean="0"/>
              <a:t>digoxigénine</a:t>
            </a:r>
            <a:r>
              <a:rPr lang="fr-FR" dirty="0" smtClean="0"/>
              <a:t>.</a:t>
            </a:r>
          </a:p>
          <a:p>
            <a:pPr marL="0" indent="0">
              <a:buFontTx/>
              <a:buNone/>
            </a:pPr>
            <a:r>
              <a:rPr lang="fr-FR" dirty="0" err="1" smtClean="0"/>
              <a:t>Ac</a:t>
            </a:r>
            <a:r>
              <a:rPr lang="fr-FR" dirty="0" smtClean="0"/>
              <a:t> II : conjugué à la </a:t>
            </a:r>
            <a:r>
              <a:rPr lang="fr-FR" dirty="0" err="1" smtClean="0"/>
              <a:t>Péroxydase</a:t>
            </a:r>
            <a:r>
              <a:rPr lang="fr-FR" baseline="0" dirty="0" smtClean="0"/>
              <a:t> (HRP) (immunohistochimie) ou à un fluorochrome (immunofluorescence).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Possibilité de détection par sonde nucléique marquée.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Technique utilisée pour la recherche de virus à ADN sans étape de RT.</a:t>
            </a:r>
            <a:endParaRPr lang="fr-FR" dirty="0" smtClean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220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RAPD = AP-PCR (</a:t>
            </a:r>
            <a:r>
              <a:rPr lang="fr-FR" dirty="0" err="1" smtClean="0"/>
              <a:t>Arbitrarily</a:t>
            </a:r>
            <a:r>
              <a:rPr lang="fr-FR" dirty="0" smtClean="0"/>
              <a:t> </a:t>
            </a:r>
            <a:r>
              <a:rPr lang="fr-FR" dirty="0" err="1" smtClean="0"/>
              <a:t>Primed</a:t>
            </a:r>
            <a:r>
              <a:rPr lang="fr-FR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Généralement amplification d’une dizaine de fragments sur</a:t>
            </a:r>
            <a:r>
              <a:rPr lang="fr-FR" baseline="0" dirty="0" smtClean="0"/>
              <a:t> un génome entier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Pose parfois des problèmes de reproductibilité.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58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i="1" baseline="0" dirty="0" err="1" smtClean="0"/>
              <a:t>Thermus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aquaticus</a:t>
            </a:r>
            <a:r>
              <a:rPr lang="fr-FR" i="1" baseline="0" dirty="0" smtClean="0"/>
              <a:t> </a:t>
            </a:r>
            <a:r>
              <a:rPr lang="fr-FR" baseline="0" dirty="0" smtClean="0"/>
              <a:t>: découverte dans un point chaud du parc Yellowstone en 1966 (</a:t>
            </a:r>
            <a:r>
              <a:rPr lang="fr-FR" baseline="0" dirty="0" err="1" smtClean="0"/>
              <a:t>Brock</a:t>
            </a:r>
            <a:r>
              <a:rPr lang="fr-FR" baseline="0" dirty="0" smtClean="0"/>
              <a:t> T.)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 smtClean="0"/>
              <a:t>Cetus</a:t>
            </a:r>
            <a:r>
              <a:rPr lang="fr-FR" dirty="0" smtClean="0"/>
              <a:t> Corporation : entreprise de Biotechnologies californienne (création en 1971)</a:t>
            </a:r>
            <a:r>
              <a:rPr lang="fr-FR" baseline="0" dirty="0" smtClean="0"/>
              <a:t> </a:t>
            </a:r>
            <a:r>
              <a:rPr lang="fr-FR" dirty="0" smtClean="0"/>
              <a:t>qui travaille à la synthèse d’amorces ADN,</a:t>
            </a:r>
            <a:r>
              <a:rPr lang="fr-FR" baseline="0" dirty="0" smtClean="0"/>
              <a:t> de sondes et dans laquelle travaille </a:t>
            </a:r>
            <a:r>
              <a:rPr lang="fr-FR" baseline="0" dirty="0" err="1" smtClean="0"/>
              <a:t>Mullis</a:t>
            </a:r>
            <a:r>
              <a:rPr lang="fr-FR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1</a:t>
            </a:r>
            <a:r>
              <a:rPr lang="fr-FR" baseline="30000" dirty="0" smtClean="0"/>
              <a:t>ères</a:t>
            </a:r>
            <a:r>
              <a:rPr lang="fr-FR" baseline="0" dirty="0" smtClean="0"/>
              <a:t> PCR avec une polymérase d’</a:t>
            </a:r>
            <a:r>
              <a:rPr lang="fr-FR" i="1" baseline="0" dirty="0" err="1" smtClean="0"/>
              <a:t>E.coli</a:t>
            </a:r>
            <a:r>
              <a:rPr lang="fr-FR" baseline="0" dirty="0" smtClean="0"/>
              <a:t> thermosensible donc rajoutée à chaque cycle et tubes passés manuellement d’un bain </a:t>
            </a:r>
            <a:r>
              <a:rPr lang="fr-FR" baseline="0" dirty="0" err="1" smtClean="0"/>
              <a:t>thermostaté</a:t>
            </a:r>
            <a:r>
              <a:rPr lang="fr-FR" baseline="0" dirty="0" smtClean="0"/>
              <a:t> à l’autre.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err="1" smtClean="0"/>
              <a:t>Taq</a:t>
            </a:r>
            <a:r>
              <a:rPr lang="fr-FR" baseline="0" dirty="0" smtClean="0"/>
              <a:t> polymérase isolée fin 1985 par </a:t>
            </a:r>
            <a:r>
              <a:rPr lang="fr-FR" baseline="0" dirty="0" err="1" smtClean="0"/>
              <a:t>Stoffel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Gelfand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Cetus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76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Microsatellites : SSR (Short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STR (Simple Tandem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ou STMS (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Tagged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Microsatellite Site) ou VNTR (Variable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Tandem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Microsatellites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plus courants composés de (A)n, (TC)n, (TAT)n et (GATA)n, n correspondant au nombre de répétitions, généralement compris entre 5 à 100.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 abondants dans tous les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génomes eucaryotes.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 microsatellite est bordé par des séquences uniques : permet de dessiner des amorces spécifiques d’un microsatellite permettant l’amplification d’un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amplicon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580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812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Etape combinée hybridation/polymérisation</a:t>
            </a:r>
            <a:r>
              <a:rPr lang="fr-FR" baseline="0" dirty="0" smtClean="0"/>
              <a:t> à 60-62°C = compromis entre T° hybridation des amorces et de la sonde (Tm autour de 70°C).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Sonde : 20-40 nt, Tm 5-10°C au dessus des Tm des amorces pour permettre une hybridation des sondes avant les amorces.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Un fluorochrome émetteur (reporter) (ex. FAM : 6-carboxyfluorocein) est fixé à l’extrémité 5’ de la sonde d’hybridation et son émission est inhibée par un second fluorochrome suppresseur 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quencher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présent à l’extrémité 3’ (ex. TAMRA : 6-carboxy-tetramethyl-rhodamine). Lorsqu’il est stimulé, le fluorochrome émetteur transfère son énergie au fluorochrome suppresseur voisin par le principe FRET (Fluorescence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Resonance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Transfer) qui dissipe cette énergie sous forme de chaleur plutôt que d’émettre de la fluorescence »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(Mackay et al, 2002). 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93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Fluorescence</a:t>
            </a:r>
            <a:r>
              <a:rPr lang="fr-FR" baseline="0" dirty="0" smtClean="0"/>
              <a:t> exprimée en </a:t>
            </a:r>
            <a:r>
              <a:rPr lang="fr-FR" dirty="0" smtClean="0">
                <a:sym typeface="Symbol"/>
              </a:rPr>
              <a:t></a:t>
            </a:r>
            <a:r>
              <a:rPr lang="fr-FR" dirty="0" smtClean="0"/>
              <a:t>Rn :</a:t>
            </a:r>
          </a:p>
          <a:p>
            <a:r>
              <a:rPr lang="fr-FR" dirty="0" smtClean="0"/>
              <a:t>- La valeur Rn</a:t>
            </a:r>
            <a:r>
              <a:rPr lang="fr-FR" baseline="0" dirty="0" smtClean="0"/>
              <a:t> (Reporter </a:t>
            </a:r>
            <a:r>
              <a:rPr lang="fr-FR" baseline="0" dirty="0" err="1" smtClean="0"/>
              <a:t>normalised</a:t>
            </a:r>
            <a:r>
              <a:rPr lang="fr-FR" baseline="0" dirty="0" smtClean="0"/>
              <a:t>)</a:t>
            </a:r>
            <a:r>
              <a:rPr lang="fr-FR" dirty="0" smtClean="0"/>
              <a:t>, est l’intensité du signal fluorescent du marqueur divisé par l’intensité de fluorescence basale du marqueur inerte pour une réaction donnée. </a:t>
            </a:r>
          </a:p>
          <a:p>
            <a:r>
              <a:rPr lang="fr-FR" dirty="0" smtClean="0"/>
              <a:t>- La valeur </a:t>
            </a:r>
            <a:r>
              <a:rPr lang="fr-FR" dirty="0" smtClean="0">
                <a:sym typeface="Symbol"/>
              </a:rPr>
              <a:t></a:t>
            </a:r>
            <a:r>
              <a:rPr lang="fr-FR" dirty="0" smtClean="0"/>
              <a:t>Rn est la valeur Rn d'une réaction expérimentale moins la valeur Rn du signal de base généré par l'instrument avec un échantillon négatif. </a:t>
            </a:r>
          </a:p>
          <a:p>
            <a:r>
              <a:rPr lang="fr-FR" dirty="0" smtClean="0"/>
              <a:t>Ce paramètre calcule de façon fiable l'amplitude du signal spécifique généré à partir d'un ensemble donné de conditions de PCR. </a:t>
            </a:r>
          </a:p>
          <a:p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Plateau dû à une perte</a:t>
            </a:r>
            <a:r>
              <a:rPr lang="fr-FR" baseline="0" dirty="0" smtClean="0"/>
              <a:t> d’activité de la </a:t>
            </a:r>
            <a:r>
              <a:rPr lang="fr-FR" baseline="0" dirty="0" err="1" smtClean="0"/>
              <a:t>Taq</a:t>
            </a:r>
            <a:r>
              <a:rPr lang="fr-FR" baseline="0" dirty="0" smtClean="0"/>
              <a:t> au fur et à mesure des cycles.</a:t>
            </a:r>
          </a:p>
          <a:p>
            <a:r>
              <a:rPr lang="fr-FR" baseline="0" dirty="0" smtClean="0"/>
              <a:t>Fenêtre de lecture : avant </a:t>
            </a:r>
            <a:r>
              <a:rPr lang="fr-FR" baseline="0" dirty="0" smtClean="0">
                <a:sym typeface="Symbol"/>
              </a:rPr>
              <a:t></a:t>
            </a:r>
            <a:r>
              <a:rPr lang="fr-FR" baseline="0" dirty="0" smtClean="0"/>
              <a:t> pas de distinction entre signal et bruit de fond ; après </a:t>
            </a:r>
            <a:r>
              <a:rPr lang="fr-FR" baseline="0" dirty="0" smtClean="0">
                <a:sym typeface="Symbol"/>
              </a:rPr>
              <a:t> la</a:t>
            </a:r>
            <a:r>
              <a:rPr lang="fr-FR" baseline="0" dirty="0" smtClean="0"/>
              <a:t> polymérase devient limitante</a:t>
            </a:r>
          </a:p>
          <a:p>
            <a:r>
              <a:rPr lang="fr-FR" baseline="0" dirty="0" smtClean="0"/>
              <a:t>Seuil (</a:t>
            </a:r>
            <a:r>
              <a:rPr lang="fr-FR" baseline="0" dirty="0" err="1" smtClean="0"/>
              <a:t>threshold</a:t>
            </a:r>
            <a:r>
              <a:rPr lang="fr-FR" baseline="0" dirty="0" smtClean="0"/>
              <a:t>) fixé dans la fenêtre de lecture.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417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612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85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r>
              <a:rPr lang="fr-FR" baseline="0" dirty="0" smtClean="0"/>
              <a:t> </a:t>
            </a:r>
            <a:r>
              <a:rPr lang="fr-FR" b="1" baseline="0" dirty="0" smtClean="0"/>
              <a:t>de s</a:t>
            </a:r>
            <a:r>
              <a:rPr lang="fr-FR" b="1" dirty="0" smtClean="0"/>
              <a:t>euils de détection </a:t>
            </a:r>
            <a:r>
              <a:rPr lang="fr-FR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Charge virale VIH : seuil</a:t>
            </a:r>
            <a:r>
              <a:rPr lang="fr-FR" baseline="0" dirty="0" smtClean="0"/>
              <a:t> de détection 50 copies/</a:t>
            </a:r>
            <a:r>
              <a:rPr lang="fr-FR" baseline="0" dirty="0" err="1" smtClean="0"/>
              <a:t>mL</a:t>
            </a:r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Salmonelles : seuil de détection 2 UFC.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400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Nécessite une polymérase dépourvue d’activité 5’-3’ </a:t>
            </a:r>
            <a:r>
              <a:rPr lang="fr-FR" dirty="0" err="1" smtClean="0"/>
              <a:t>exonucléase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734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Toutes les étapes à 39°C.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Technique rapide : </a:t>
            </a:r>
            <a:r>
              <a:rPr lang="fr-FR" dirty="0" err="1" smtClean="0"/>
              <a:t>amplicons</a:t>
            </a:r>
            <a:r>
              <a:rPr lang="fr-FR" dirty="0" smtClean="0"/>
              <a:t> détectables en moins de 10 min. (tout compris : prélèvement, extraction, amplification, détection : 30-40 min.)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Technique peu sensible aux inhibiteurs.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Détection : </a:t>
            </a:r>
            <a:r>
              <a:rPr lang="fr-FR" baseline="0" dirty="0" smtClean="0"/>
              <a:t>SYBR Green, bandelettes de chromatographie.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7344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0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Polymérase de fusion : protéines artificielles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formées par la fusion de 2 gènes codant une ADN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polymérase et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protéine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liaison à l’ADN double brin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 augmentation de la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processivité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 (jusqu’à 15 Kb), de la vitesse, de la résistance aux inhibiteurs…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 : Polymérase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Phusion</a:t>
            </a:r>
            <a:r>
              <a:rPr lang="fr-FR" sz="1200" b="0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Thermo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</a:t>
            </a:r>
            <a:r>
              <a:rPr lang="fr-FR" sz="1200" b="0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(voir diapo D10)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76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08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Amplification asynchrone isotherme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08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 smtClean="0"/>
              <a:t>Molecular</a:t>
            </a:r>
            <a:r>
              <a:rPr lang="fr-FR" dirty="0" smtClean="0"/>
              <a:t> </a:t>
            </a:r>
            <a:r>
              <a:rPr lang="fr-FR" dirty="0" err="1" smtClean="0"/>
              <a:t>beacon</a:t>
            </a:r>
            <a:r>
              <a:rPr lang="fr-FR" dirty="0" smtClean="0"/>
              <a:t> </a:t>
            </a:r>
            <a:r>
              <a:rPr lang="fr-FR" baseline="0" dirty="0" smtClean="0"/>
              <a:t> = </a:t>
            </a:r>
            <a:r>
              <a:rPr lang="fr-FR" dirty="0" smtClean="0"/>
              <a:t>balise moléculaire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Sonde</a:t>
            </a:r>
            <a:r>
              <a:rPr lang="fr-FR" baseline="0" dirty="0" smtClean="0"/>
              <a:t> dégradée par la polymérase en cours de cycle mais </a:t>
            </a:r>
            <a:r>
              <a:rPr lang="fr-FR" baseline="0" dirty="0" err="1" smtClean="0"/>
              <a:t>quencher</a:t>
            </a:r>
            <a:r>
              <a:rPr lang="fr-FR" baseline="0" dirty="0" smtClean="0"/>
              <a:t> et reporter restent séparés donc la fluorescence ne diminue pas.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08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08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SNP : Single </a:t>
            </a:r>
            <a:r>
              <a:rPr lang="fr-FR" dirty="0" err="1" smtClean="0"/>
              <a:t>Nucleotid</a:t>
            </a:r>
            <a:r>
              <a:rPr lang="fr-FR" dirty="0" smtClean="0"/>
              <a:t> </a:t>
            </a:r>
            <a:r>
              <a:rPr lang="fr-FR" dirty="0" err="1" smtClean="0"/>
              <a:t>Polymorphism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Principe</a:t>
            </a:r>
            <a:r>
              <a:rPr lang="fr-FR" baseline="0" dirty="0" smtClean="0"/>
              <a:t> basé sur la PCR et la technique de séquençage de Sanger.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Purification de l’ADN matrice amplifié par PCR : traitement par l’</a:t>
            </a:r>
            <a:r>
              <a:rPr lang="fr-FR" baseline="0" dirty="0" err="1" smtClean="0"/>
              <a:t>exonucléase</a:t>
            </a:r>
            <a:r>
              <a:rPr lang="fr-FR" baseline="0" dirty="0" smtClean="0"/>
              <a:t> 1 et la SAP (Phosphatase alcaline) pour éliminer respectivement les amorces et les </a:t>
            </a:r>
            <a:r>
              <a:rPr lang="fr-FR" baseline="0" dirty="0" err="1" smtClean="0"/>
              <a:t>dNTP</a:t>
            </a:r>
            <a:r>
              <a:rPr lang="fr-FR" baseline="0" dirty="0" smtClean="0"/>
              <a:t> du mix.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08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 smtClean="0"/>
              <a:t>ddNTP</a:t>
            </a:r>
            <a:r>
              <a:rPr lang="fr-FR" dirty="0" smtClean="0"/>
              <a:t> : </a:t>
            </a:r>
            <a:r>
              <a:rPr lang="fr-FR" dirty="0" err="1" smtClean="0"/>
              <a:t>didésoxyribonucléotides</a:t>
            </a:r>
            <a:r>
              <a:rPr lang="fr-FR" dirty="0" smtClean="0"/>
              <a:t> permettant d’arrêter l’extension ; incorporation</a:t>
            </a:r>
            <a:r>
              <a:rPr lang="fr-FR" baseline="0" dirty="0" smtClean="0"/>
              <a:t> d’un nucléotide unique.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Fluorescence permettant l’identification du nucléotide incorporé.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082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Analyse par électrophorèse</a:t>
            </a:r>
            <a:r>
              <a:rPr lang="fr-FR" baseline="0" dirty="0" smtClean="0"/>
              <a:t> capillaire et détecteur de fluorescence.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08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25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Autre application : identification de méthylation de l’ADN dans les diagnostics de cancers.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71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1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Calcul approximatif de la Tm d’une</a:t>
            </a:r>
            <a:r>
              <a:rPr lang="fr-FR" baseline="0" dirty="0" smtClean="0"/>
              <a:t> amorce : Tm = 2 (A+T) + 4 (G+C)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941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MSP = </a:t>
            </a:r>
            <a:r>
              <a:rPr lang="fr-FR" dirty="0" err="1" smtClean="0"/>
              <a:t>Methylation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PCR</a:t>
            </a:r>
          </a:p>
          <a:p>
            <a:r>
              <a:rPr lang="fr-FR" dirty="0" smtClean="0"/>
              <a:t>60% des promoteurs présentent des ilots </a:t>
            </a:r>
            <a:r>
              <a:rPr lang="fr-FR" dirty="0" err="1" smtClean="0"/>
              <a:t>CpG</a:t>
            </a:r>
            <a:r>
              <a:rPr lang="fr-FR" dirty="0" smtClean="0"/>
              <a:t>. En </a:t>
            </a:r>
            <a:r>
              <a:rPr lang="fr-FR" dirty="0" err="1" smtClean="0"/>
              <a:t>tumorigenèse</a:t>
            </a:r>
            <a:r>
              <a:rPr lang="fr-FR" dirty="0" smtClean="0"/>
              <a:t>, le profil de méthylation de</a:t>
            </a:r>
            <a:r>
              <a:rPr lang="fr-FR" baseline="0" dirty="0" smtClean="0"/>
              <a:t> l’ADN jour un rôle aussi important que l’accumulation de mutations. Ex : dans la plupart des cancers on observe une méthylation de promoteurs de gènes suppresseurs de tumeur associée à une diminution de l’expression des ces gènes.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LATE-</a:t>
            </a:r>
            <a:r>
              <a:rPr lang="fr-FR" baseline="0" dirty="0" smtClean="0"/>
              <a:t>PCR = </a:t>
            </a:r>
            <a:r>
              <a:rPr lang="fr-FR" baseline="0" dirty="0" err="1" smtClean="0"/>
              <a:t>Linear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Exponential</a:t>
            </a:r>
            <a:r>
              <a:rPr lang="fr-FR" baseline="0" dirty="0" smtClean="0"/>
              <a:t> PCR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TAIL-PCR = </a:t>
            </a:r>
            <a:r>
              <a:rPr lang="fr-FR" baseline="0" dirty="0" err="1" smtClean="0"/>
              <a:t>Thermic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Asymmetric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InterLaced</a:t>
            </a:r>
            <a:r>
              <a:rPr lang="fr-FR" baseline="0" dirty="0" smtClean="0"/>
              <a:t> PCR (PCR asymétrique thermique entrelacée)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LAMP = Loop </a:t>
            </a:r>
            <a:r>
              <a:rPr lang="fr-FR" baseline="0" dirty="0" err="1" smtClean="0"/>
              <a:t>Mediated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Isothermal</a:t>
            </a:r>
            <a:r>
              <a:rPr lang="fr-FR" baseline="0" dirty="0" smtClean="0"/>
              <a:t> Amplification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64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 smtClean="0"/>
              <a:t>1 U de polymérase </a:t>
            </a:r>
            <a:r>
              <a:rPr lang="fr-FR" dirty="0" smtClean="0"/>
              <a:t>= quantité d’enzyme capable d’incorporer 10 </a:t>
            </a:r>
            <a:r>
              <a:rPr lang="fr-FR" dirty="0" err="1" smtClean="0"/>
              <a:t>nmoles</a:t>
            </a:r>
            <a:r>
              <a:rPr lang="fr-FR" dirty="0" smtClean="0"/>
              <a:t> de </a:t>
            </a:r>
            <a:r>
              <a:rPr lang="fr-FR" dirty="0" err="1" smtClean="0"/>
              <a:t>dNTP</a:t>
            </a:r>
            <a:r>
              <a:rPr lang="fr-FR" dirty="0" smtClean="0"/>
              <a:t> en 30 min à 72°C.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 err="1" smtClean="0"/>
              <a:t>Thermostabilité</a:t>
            </a:r>
            <a:r>
              <a:rPr lang="fr-FR" dirty="0" smtClean="0"/>
              <a:t> : </a:t>
            </a:r>
            <a:r>
              <a:rPr lang="fr-FR" dirty="0" err="1" smtClean="0"/>
              <a:t>Taq</a:t>
            </a:r>
            <a:r>
              <a:rPr lang="fr-FR" dirty="0" smtClean="0"/>
              <a:t> thermorésistante mais perd son activité au fur et à mesure des cycles de PCR.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 err="1" smtClean="0"/>
              <a:t>Processivité</a:t>
            </a:r>
            <a:r>
              <a:rPr lang="fr-FR" dirty="0" smtClean="0"/>
              <a:t> : nombre de nucléotides</a:t>
            </a:r>
            <a:r>
              <a:rPr lang="fr-FR" baseline="0" dirty="0" smtClean="0"/>
              <a:t> incorporés sans dissociation de l’enzyme.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 smtClean="0"/>
              <a:t>    Prend souvent en compte aussi la vitesse de l’enzyme et son affinité pour ses substrats.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 smtClean="0"/>
              <a:t>    Polymérase à haute </a:t>
            </a:r>
            <a:r>
              <a:rPr lang="fr-FR" baseline="0" dirty="0" err="1" smtClean="0"/>
              <a:t>processivité</a:t>
            </a:r>
            <a:r>
              <a:rPr lang="fr-FR" baseline="0" dirty="0" smtClean="0"/>
              <a:t> utiles pour l’amplification de fragments longs, de séquences riches en GC et/ou formant des structures secondaires, ainsi qu’avec des échantillons contenant des inhibiteurs de PCR (héparine, acide humique…)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baseline="0" dirty="0" smtClean="0"/>
              <a:t>Vitesse</a:t>
            </a:r>
            <a:r>
              <a:rPr lang="fr-FR" baseline="0" dirty="0" smtClean="0"/>
              <a:t> = extension rate   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 smtClean="0"/>
              <a:t>Fidélité</a:t>
            </a:r>
            <a:r>
              <a:rPr lang="fr-FR" dirty="0" smtClean="0"/>
              <a:t> : activité 3’-5’ </a:t>
            </a:r>
            <a:r>
              <a:rPr lang="fr-FR" dirty="0" err="1" smtClean="0"/>
              <a:t>exonucléase</a:t>
            </a:r>
            <a:r>
              <a:rPr lang="fr-FR" dirty="0" smtClean="0"/>
              <a:t> de relecture (proof </a:t>
            </a:r>
            <a:r>
              <a:rPr lang="fr-FR" dirty="0" err="1" smtClean="0"/>
              <a:t>reading</a:t>
            </a:r>
            <a:r>
              <a:rPr lang="fr-FR" dirty="0" smtClean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   </a:t>
            </a:r>
            <a:r>
              <a:rPr lang="fr-FR" dirty="0" err="1" smtClean="0"/>
              <a:t>Pfu</a:t>
            </a:r>
            <a:r>
              <a:rPr lang="fr-FR" dirty="0" smtClean="0"/>
              <a:t> : polymérase de </a:t>
            </a:r>
            <a:r>
              <a:rPr lang="fr-FR" i="1" dirty="0" err="1" smtClean="0"/>
              <a:t>Pyrococcus</a:t>
            </a:r>
            <a:r>
              <a:rPr lang="fr-FR" i="1" dirty="0" smtClean="0"/>
              <a:t> </a:t>
            </a:r>
            <a:r>
              <a:rPr lang="fr-FR" i="1" dirty="0" err="1" smtClean="0"/>
              <a:t>furiosus</a:t>
            </a:r>
            <a:r>
              <a:rPr lang="fr-FR" i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hyperthermophile</a:t>
            </a:r>
            <a:r>
              <a:rPr lang="fr-FR" dirty="0" smtClean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 smtClean="0"/>
              <a:t>   </a:t>
            </a:r>
            <a:r>
              <a:rPr lang="fr-FR" baseline="0" dirty="0" err="1" smtClean="0"/>
              <a:t>Pfu</a:t>
            </a:r>
            <a:r>
              <a:rPr lang="fr-FR" baseline="0" dirty="0" smtClean="0"/>
              <a:t> : très fidèle mais </a:t>
            </a:r>
            <a:r>
              <a:rPr lang="fr-FR" baseline="0" dirty="0" err="1" smtClean="0"/>
              <a:t>processivité</a:t>
            </a:r>
            <a:r>
              <a:rPr lang="fr-FR" baseline="0" dirty="0" smtClean="0"/>
              <a:t> plus faible que la </a:t>
            </a:r>
            <a:r>
              <a:rPr lang="fr-FR" baseline="0" dirty="0" err="1" smtClean="0"/>
              <a:t>Taq</a:t>
            </a:r>
            <a:r>
              <a:rPr lang="fr-FR" baseline="0" dirty="0" smtClean="0"/>
              <a:t>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 smtClean="0"/>
              <a:t>Hot </a:t>
            </a:r>
            <a:r>
              <a:rPr lang="fr-FR" b="1" dirty="0" err="1" smtClean="0"/>
              <a:t>start</a:t>
            </a:r>
            <a:r>
              <a:rPr lang="fr-FR" b="1" dirty="0" smtClean="0"/>
              <a:t> </a:t>
            </a:r>
            <a:r>
              <a:rPr lang="fr-FR" dirty="0" smtClean="0"/>
              <a:t>: polymérase inhibée par un anticorps monoclonal </a:t>
            </a:r>
            <a:r>
              <a:rPr lang="fr-FR" baseline="0" dirty="0" smtClean="0"/>
              <a:t>ou un autre inhibiteur.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 smtClean="0"/>
              <a:t>Destruction de l’inhibiteur par chauffage supérieur à 90°C évite une amplification non spécifique à basse température liée à l’hybridation non spécifique des amorces sur l’ADN.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 smtClean="0"/>
              <a:t>    </a:t>
            </a:r>
            <a:r>
              <a:rPr lang="fr-FR" baseline="0" dirty="0" err="1" smtClean="0"/>
              <a:t>Rmq</a:t>
            </a:r>
            <a:r>
              <a:rPr lang="fr-FR" baseline="0" dirty="0" smtClean="0"/>
              <a:t> : dans une PCR avec </a:t>
            </a:r>
            <a:r>
              <a:rPr lang="fr-FR" baseline="0" dirty="0" err="1" smtClean="0"/>
              <a:t>Taq</a:t>
            </a:r>
            <a:r>
              <a:rPr lang="fr-FR" baseline="0" dirty="0" smtClean="0"/>
              <a:t> polymérase, possibilité de limiter l’amplification non spécifique en ajoutant la polymérase en dernier et en </a:t>
            </a:r>
            <a:r>
              <a:rPr lang="fr-FR" baseline="0" dirty="0" err="1" smtClean="0"/>
              <a:t>lancant</a:t>
            </a:r>
            <a:r>
              <a:rPr lang="fr-FR" baseline="0" dirty="0" smtClean="0"/>
              <a:t> la PCR rapidement ensuite.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Polymérase de fusion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protéines artificielle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formée par la fusion de 2 gènes codant une ADN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polymérase et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protéine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liaison à l’ADN double brin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 augmentation de la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processivité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 (jusqu’à 15 Kb), de la vitesse, de la résistance aux inhibiteurs…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 : Polymérase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Phusion</a:t>
            </a:r>
            <a:r>
              <a:rPr lang="fr-FR" sz="1200" b="0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Thermo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</a:t>
            </a:r>
            <a:r>
              <a:rPr lang="fr-FR" sz="1200" b="0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provenant de la fusion entre les gènes de la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Pfu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(polymérase de </a:t>
            </a:r>
            <a:r>
              <a:rPr lang="fr-FR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Pyrococcus</a:t>
            </a:r>
            <a:r>
              <a:rPr lang="fr-FR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furiosus</a:t>
            </a:r>
            <a:r>
              <a:rPr lang="fr-FR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proofreading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et de la protéine de liaison à l’ADN Sso7 provenant de l’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archebactérie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Sulfolobus</a:t>
            </a:r>
            <a:r>
              <a:rPr lang="fr-FR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sulfactaricus</a:t>
            </a:r>
            <a:r>
              <a:rPr lang="fr-FR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 polymérase très résistante à la chaleur, avec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processivité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 très élevée, haute fidélité.</a:t>
            </a:r>
            <a:endParaRPr lang="fr-FR" i="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Source : </a:t>
            </a:r>
            <a:r>
              <a:rPr lang="fr-FR" dirty="0" err="1" smtClean="0"/>
              <a:t>ThermoFisher</a:t>
            </a:r>
            <a:r>
              <a:rPr lang="fr-FR" dirty="0" smtClean="0"/>
              <a:t> (https://www.thermofisher.com/fr/fr/home/life-science/cloning/cloning-learning-center/invitrogen-school-of-molecular-biology/pcr-education/pcr-reagents-enzymes/dna-polymerase-characteristics.html#Processivity)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pH</a:t>
            </a:r>
            <a:r>
              <a:rPr lang="fr-FR" dirty="0" smtClean="0"/>
              <a:t> 8,5-9 optimal pour la polymérase.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Cations positifs</a:t>
            </a:r>
            <a:r>
              <a:rPr lang="fr-FR" b="1" baseline="0" dirty="0" smtClean="0"/>
              <a:t> </a:t>
            </a:r>
            <a:r>
              <a:rPr lang="fr-FR" baseline="0" dirty="0" smtClean="0"/>
              <a:t>: neutralisent les charges négatives de l’ADN donc limitent les forces de répulsion et favorisent l’hybridation. S’ils sont trop concentrés : hybridation non spécifique.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Si la </a:t>
            </a:r>
            <a:r>
              <a:rPr lang="fr-FR" b="1" baseline="0" dirty="0" smtClean="0"/>
              <a:t>quantité d’ADN </a:t>
            </a:r>
            <a:r>
              <a:rPr lang="fr-FR" baseline="0" dirty="0" smtClean="0"/>
              <a:t>est trop importante : risque d’amplification non spécifique voire d’inhibition de l’enzyme (risque d’apport d’inhibiteurs provenant de l’échantillon plus élevé).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Etapes du </a:t>
            </a:r>
            <a:r>
              <a:rPr lang="fr-FR" b="1" dirty="0" err="1" smtClean="0"/>
              <a:t>thermocycleur</a:t>
            </a:r>
            <a:r>
              <a:rPr lang="fr-FR" b="1" dirty="0" smtClean="0"/>
              <a:t> </a:t>
            </a:r>
            <a:r>
              <a:rPr lang="fr-FR" dirty="0" smtClean="0"/>
              <a:t>dépendantes de la </a:t>
            </a:r>
            <a:r>
              <a:rPr lang="fr-FR" dirty="0" err="1" smtClean="0"/>
              <a:t>processivité</a:t>
            </a:r>
            <a:r>
              <a:rPr lang="fr-FR" dirty="0" smtClean="0"/>
              <a:t> de la</a:t>
            </a:r>
            <a:r>
              <a:rPr lang="fr-FR" baseline="0" dirty="0" smtClean="0"/>
              <a:t> polymérase, des Tm des amorces.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74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0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Bleu de méthylène, Azure A, Bleu de Nile : faible</a:t>
            </a:r>
            <a:r>
              <a:rPr lang="fr-FR" baseline="0" dirty="0" smtClean="0"/>
              <a:t> sensibilité.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584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Tampon de charge </a:t>
            </a:r>
            <a:r>
              <a:rPr lang="fr-FR" b="0" dirty="0" smtClean="0"/>
              <a:t>: glycérol permettant d’alourdir l’ADN pour un dépôt en immersion et bleu de </a:t>
            </a:r>
            <a:r>
              <a:rPr lang="fr-FR" b="0" dirty="0" err="1" smtClean="0"/>
              <a:t>bromophénol</a:t>
            </a:r>
            <a:r>
              <a:rPr lang="fr-FR" b="0" baseline="0" dirty="0" smtClean="0"/>
              <a:t> pour visualiser le dépôt et suivre la migration.</a:t>
            </a:r>
            <a:endParaRPr lang="fr-FR" b="0" dirty="0" smtClean="0"/>
          </a:p>
          <a:p>
            <a:r>
              <a:rPr lang="fr-FR" b="1" dirty="0" smtClean="0"/>
              <a:t>Système </a:t>
            </a:r>
            <a:r>
              <a:rPr lang="fr-FR" b="1" dirty="0" err="1" smtClean="0"/>
              <a:t>Lonza</a:t>
            </a:r>
            <a:r>
              <a:rPr lang="fr-FR" b="1" dirty="0" smtClean="0"/>
              <a:t> </a:t>
            </a:r>
            <a:r>
              <a:rPr lang="fr-FR" dirty="0" smtClean="0"/>
              <a:t>: nature du marqueur d’ADN ?</a:t>
            </a:r>
          </a:p>
          <a:p>
            <a:r>
              <a:rPr lang="fr-FR" dirty="0" smtClean="0"/>
              <a:t>- Séparation et prise de vues en temps réel : observation des bandes pendant la migration et prises de vues sur la paillasse sans UV, sans risque pour l’ADN et l’utilisateur</a:t>
            </a:r>
          </a:p>
          <a:p>
            <a:r>
              <a:rPr lang="fr-FR" dirty="0" smtClean="0"/>
              <a:t>Sensibilité et résolution : 5 à 20 fois plus sensible que le </a:t>
            </a:r>
            <a:r>
              <a:rPr lang="fr-FR" dirty="0" err="1" smtClean="0"/>
              <a:t>BEt</a:t>
            </a:r>
            <a:r>
              <a:rPr lang="fr-FR" dirty="0" smtClean="0"/>
              <a:t>. Détection à partir de 0,1 </a:t>
            </a:r>
            <a:r>
              <a:rPr lang="fr-FR" dirty="0" err="1" smtClean="0"/>
              <a:t>ng</a:t>
            </a:r>
            <a:r>
              <a:rPr lang="fr-FR" dirty="0" smtClean="0"/>
              <a:t> d’ADN ou de 10 </a:t>
            </a:r>
            <a:r>
              <a:rPr lang="fr-FR" dirty="0" err="1" smtClean="0"/>
              <a:t>ng</a:t>
            </a:r>
            <a:r>
              <a:rPr lang="fr-FR" dirty="0" smtClean="0"/>
              <a:t> d’ARN total.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94CB-AB5C-4094-8EE3-575F475B9DB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24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10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07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91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89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21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85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71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6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60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EA23E-5320-4EDE-A883-6D293489594D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02C6-18BA-4728-99E6-D0324DC3A69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" y="-6475"/>
            <a:ext cx="1148534" cy="120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70"/>
            <a:ext cx="1152008" cy="11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jRmfqY1JXVAhUFvRoKHSgsDNUQjRwIBw&amp;url=https://www.abmgood.com/marketing/knowledge_base/polymerase_chain_variation_system.php&amp;psig=AFQjCNFURnjkSAbS11mKzheQK2jw5TNpmQ&amp;ust=150056433633688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kvy17ugI4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www.youtube.com/watch?v=x6AbsOrSAoY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agdia-biofords.com/product_category/acceler8_amplifyrp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zAqbVgSbTw" TargetMode="External"/><Relationship Id="rId4" Type="http://schemas.openxmlformats.org/officeDocument/2006/relationships/hyperlink" Target="https://www.youtube.com/watch?v=qQQtq1LaGL8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FNjxKHP8Jc&amp;list=PL592D0AEB58337E73" TargetMode="External"/><Relationship Id="rId3" Type="http://schemas.openxmlformats.org/officeDocument/2006/relationships/hyperlink" Target="https://www.youtube.com/watch?v=zgNsmY6Led4" TargetMode="External"/><Relationship Id="rId7" Type="http://schemas.openxmlformats.org/officeDocument/2006/relationships/hyperlink" Target="https://www.youtube.com/watch?v=WYBzbxIfuK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Cd6B5HRaZ8" TargetMode="External"/><Relationship Id="rId5" Type="http://schemas.openxmlformats.org/officeDocument/2006/relationships/hyperlink" Target="http://genetique.snv.jussieu.fr/OLD%20SITE/Documents%202011/Epigenetique%202011/LeCRom_110310_SequencageHautDebit.pdf" TargetMode="External"/><Relationship Id="rId4" Type="http://schemas.openxmlformats.org/officeDocument/2006/relationships/hyperlink" Target="https://www.youtube.com/watch?v=L5zi2P4lggw" TargetMode="External"/><Relationship Id="rId9" Type="http://schemas.openxmlformats.org/officeDocument/2006/relationships/hyperlink" Target="https://www.youtube.com/watch?v=nlvyF8bFDw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aKXv1JqBtY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s-lyon.fr/RELIE/PCR/principe/anim/presentation.htm" TargetMode="External"/><Relationship Id="rId4" Type="http://schemas.openxmlformats.org/officeDocument/2006/relationships/hyperlink" Target="http://www.snv.jussieu.fr/bmedia/PCR/images/PCR1.sw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3995936" y="6021287"/>
            <a:ext cx="5112568" cy="80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Bruno Durand</a:t>
            </a:r>
          </a:p>
          <a:p>
            <a:r>
              <a:rPr lang="fr-FR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Professeur de Biochimie – Génie biologique</a:t>
            </a:r>
          </a:p>
          <a:p>
            <a:r>
              <a:rPr lang="fr-FR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Lycée Jean Moulin - Angers</a:t>
            </a:r>
            <a:endParaRPr lang="fr-FR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4716018" y="2276872"/>
            <a:ext cx="3910773" cy="2304256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La PCR et ses évolutions</a:t>
            </a:r>
            <a:endParaRPr lang="fr-FR" sz="5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4499992" cy="4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Optimisation de la PCR : </a:t>
            </a:r>
            <a:br>
              <a:rPr lang="fr-FR" dirty="0" smtClean="0"/>
            </a:br>
            <a:r>
              <a:rPr lang="fr-FR" sz="3600" dirty="0" smtClean="0"/>
              <a:t>Caractéristiques des DNA polymérases</a:t>
            </a:r>
            <a:endParaRPr 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65636"/>
              </p:ext>
            </p:extLst>
          </p:nvPr>
        </p:nvGraphicFramePr>
        <p:xfrm>
          <a:off x="107504" y="1196752"/>
          <a:ext cx="8928993" cy="562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160240"/>
                <a:gridCol w="4752529"/>
              </a:tblGrid>
              <a:tr h="80408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Caractéristiques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Taq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polymerase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DNA </a:t>
                      </a:r>
                      <a:r>
                        <a:rPr lang="fr-FR" sz="2000" dirty="0" err="1" smtClean="0"/>
                        <a:t>polymerase</a:t>
                      </a:r>
                      <a:r>
                        <a:rPr lang="fr-FR" sz="2000" dirty="0" smtClean="0"/>
                        <a:t> </a:t>
                      </a:r>
                    </a:p>
                    <a:p>
                      <a:pPr algn="ctr"/>
                      <a:r>
                        <a:rPr lang="fr-FR" sz="2000" dirty="0" smtClean="0"/>
                        <a:t>hautes performances</a:t>
                      </a:r>
                      <a:endParaRPr lang="fr-FR" sz="2000" dirty="0"/>
                    </a:p>
                  </a:txBody>
                  <a:tcPr anchor="ctr"/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/>
                        <a:t>Thermostabilité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40 min à 95°C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20 fois plus stables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(ex : </a:t>
                      </a:r>
                      <a:r>
                        <a:rPr lang="fr-FR" sz="2000" dirty="0" err="1" smtClean="0"/>
                        <a:t>Deep</a:t>
                      </a:r>
                      <a:r>
                        <a:rPr lang="fr-FR" sz="2000" dirty="0" smtClean="0"/>
                        <a:t> Vent®,  BIOLABS) </a:t>
                      </a:r>
                    </a:p>
                  </a:txBody>
                  <a:tcPr anchor="ctr"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/>
                        <a:t>Processivité</a:t>
                      </a:r>
                      <a:endParaRPr lang="fr-F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 50 nt / fixation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Ne se dissocient pas avant l’extrémité du brin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smtClean="0"/>
                        <a:t>(ex : </a:t>
                      </a:r>
                      <a:r>
                        <a:rPr lang="fr-FR" sz="2000" dirty="0" err="1" smtClean="0"/>
                        <a:t>RTth</a:t>
                      </a:r>
                      <a:r>
                        <a:rPr lang="fr-FR" sz="2000" dirty="0" smtClean="0"/>
                        <a:t> DNA </a:t>
                      </a:r>
                      <a:r>
                        <a:rPr lang="fr-FR" sz="2000" dirty="0" err="1" smtClean="0"/>
                        <a:t>pol</a:t>
                      </a:r>
                      <a:r>
                        <a:rPr lang="fr-FR" sz="2000" dirty="0" smtClean="0"/>
                        <a:t>. XL,</a:t>
                      </a:r>
                      <a:r>
                        <a:rPr lang="fr-FR" sz="2000" baseline="0" dirty="0" smtClean="0"/>
                        <a:t> APPLIED BIOSYSTEMS)</a:t>
                      </a:r>
                      <a:endParaRPr lang="fr-FR" sz="2000" dirty="0"/>
                    </a:p>
                  </a:txBody>
                  <a:tcPr anchor="ctr"/>
                </a:tc>
              </a:tr>
              <a:tr h="45448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Vitesse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1,5 Kb / min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 fois plus rapides</a:t>
                      </a:r>
                    </a:p>
                    <a:p>
                      <a:pPr algn="ctr"/>
                      <a:r>
                        <a:rPr lang="fr-FR" sz="2000" dirty="0" smtClean="0"/>
                        <a:t>(ex</a:t>
                      </a:r>
                      <a:r>
                        <a:rPr lang="fr-FR" sz="2000" baseline="0" dirty="0" smtClean="0"/>
                        <a:t> : Speed STAR™ HS, TAKARA)</a:t>
                      </a:r>
                      <a:endParaRPr lang="fr-FR" sz="2000" dirty="0"/>
                    </a:p>
                  </a:txBody>
                  <a:tcPr anchor="ctr"/>
                </a:tc>
              </a:tr>
              <a:tr h="115369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Fidélité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 erreur / 10 Kb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&gt; 1000 fois moins d’erreurs</a:t>
                      </a:r>
                    </a:p>
                    <a:p>
                      <a:pPr algn="ctr"/>
                      <a:r>
                        <a:rPr lang="fr-FR" sz="2000" dirty="0" smtClean="0"/>
                        <a:t>(proof </a:t>
                      </a:r>
                      <a:r>
                        <a:rPr lang="fr-FR" sz="2000" dirty="0" err="1" smtClean="0"/>
                        <a:t>reading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baseline="0" dirty="0" smtClean="0">
                          <a:sym typeface="Symbol"/>
                        </a:rPr>
                        <a:t> High </a:t>
                      </a:r>
                      <a:r>
                        <a:rPr lang="fr-FR" sz="2000" baseline="0" dirty="0" err="1" smtClean="0">
                          <a:sym typeface="Symbol"/>
                        </a:rPr>
                        <a:t>Fidelity</a:t>
                      </a:r>
                      <a:r>
                        <a:rPr lang="fr-FR" sz="2000" baseline="0" dirty="0" smtClean="0">
                          <a:sym typeface="Symbol"/>
                        </a:rPr>
                        <a:t>) </a:t>
                      </a:r>
                    </a:p>
                    <a:p>
                      <a:pPr algn="ctr"/>
                      <a:r>
                        <a:rPr lang="fr-FR" sz="2000" baseline="0" dirty="0" smtClean="0">
                          <a:sym typeface="Symbol"/>
                        </a:rPr>
                        <a:t>(ex : </a:t>
                      </a:r>
                      <a:r>
                        <a:rPr lang="fr-FR" sz="2000" baseline="0" dirty="0" err="1" smtClean="0">
                          <a:sym typeface="Symbol"/>
                        </a:rPr>
                        <a:t>Pfu</a:t>
                      </a:r>
                      <a:r>
                        <a:rPr lang="fr-FR" sz="2000" baseline="0" dirty="0" smtClean="0">
                          <a:sym typeface="Symbol"/>
                        </a:rPr>
                        <a:t>, STRATAGENE)</a:t>
                      </a:r>
                      <a:endParaRPr lang="fr-FR" sz="2000" dirty="0"/>
                    </a:p>
                  </a:txBody>
                  <a:tcPr anchor="ctr"/>
                </a:tc>
              </a:tr>
              <a:tr h="115369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Spécificité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Amplification non spécifique à basse température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Activation par chauffage &gt;</a:t>
                      </a:r>
                      <a:r>
                        <a:rPr lang="fr-FR" sz="2000" baseline="0" dirty="0" smtClean="0"/>
                        <a:t> 90°C (Hot Start)</a:t>
                      </a:r>
                    </a:p>
                    <a:p>
                      <a:pPr algn="ctr"/>
                      <a:r>
                        <a:rPr lang="fr-FR" sz="2000" baseline="0" dirty="0" smtClean="0"/>
                        <a:t>(ex : KOD Hot Start DNA </a:t>
                      </a:r>
                      <a:r>
                        <a:rPr lang="fr-FR" sz="2000" baseline="0" dirty="0" err="1" smtClean="0"/>
                        <a:t>pol</a:t>
                      </a:r>
                      <a:r>
                        <a:rPr lang="fr-FR" sz="2000" baseline="0" dirty="0" smtClean="0"/>
                        <a:t>., NOVAGEN)</a:t>
                      </a:r>
                      <a:endParaRPr lang="fr-F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Optimisation de la PCR : </a:t>
            </a:r>
            <a:br>
              <a:rPr lang="fr-FR" dirty="0" smtClean="0"/>
            </a:br>
            <a:r>
              <a:rPr lang="fr-FR" sz="3600" dirty="0" smtClean="0"/>
              <a:t>Autres paramètres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783357"/>
            <a:ext cx="7776864" cy="4453955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Tampon </a:t>
            </a:r>
            <a:r>
              <a:rPr lang="fr-FR" sz="2400" dirty="0" smtClean="0"/>
              <a:t>: pH et concentrations ioniques (Tris </a:t>
            </a:r>
            <a:r>
              <a:rPr lang="fr-FR" sz="2400" dirty="0" err="1" smtClean="0"/>
              <a:t>HCl</a:t>
            </a:r>
            <a:r>
              <a:rPr lang="fr-FR" sz="2400" dirty="0" smtClean="0"/>
              <a:t> pH 8,5-9)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      Mg</a:t>
            </a:r>
            <a:r>
              <a:rPr lang="fr-FR" sz="2400" baseline="30000" dirty="0" smtClean="0"/>
              <a:t>2+</a:t>
            </a:r>
            <a:r>
              <a:rPr lang="fr-FR" sz="2400" dirty="0" smtClean="0"/>
              <a:t> : cofacteur de la polymérase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      Mg</a:t>
            </a:r>
            <a:r>
              <a:rPr lang="fr-FR" sz="2400" baseline="30000" dirty="0" smtClean="0"/>
              <a:t>2+</a:t>
            </a:r>
            <a:r>
              <a:rPr lang="fr-FR" sz="2400" dirty="0" smtClean="0"/>
              <a:t>,</a:t>
            </a:r>
            <a:r>
              <a:rPr lang="fr-FR" sz="2400" baseline="30000" dirty="0" smtClean="0"/>
              <a:t> </a:t>
            </a:r>
            <a:r>
              <a:rPr lang="fr-FR" sz="2400" dirty="0" smtClean="0"/>
              <a:t>K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: stabilisent l’hybridation amorces/ADN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b="1" dirty="0" smtClean="0"/>
              <a:t>ADN matrice </a:t>
            </a:r>
            <a:r>
              <a:rPr lang="fr-FR" sz="2400" dirty="0" smtClean="0"/>
              <a:t>: qualité et quantité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	 1 </a:t>
            </a:r>
            <a:r>
              <a:rPr lang="fr-FR" sz="2400" dirty="0" err="1" smtClean="0"/>
              <a:t>pg</a:t>
            </a:r>
            <a:r>
              <a:rPr lang="fr-FR" sz="2400" dirty="0" smtClean="0"/>
              <a:t> - 1ng d’ADN plasmidique ou viral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	 1 </a:t>
            </a:r>
            <a:r>
              <a:rPr lang="fr-FR" sz="2400" dirty="0" err="1" smtClean="0"/>
              <a:t>ng</a:t>
            </a:r>
            <a:r>
              <a:rPr lang="fr-FR" sz="2400" dirty="0" smtClean="0"/>
              <a:t> - 1 µg d’ADN génomique.</a:t>
            </a:r>
          </a:p>
          <a:p>
            <a:endParaRPr lang="fr-FR" sz="2400" dirty="0" smtClean="0"/>
          </a:p>
          <a:p>
            <a:r>
              <a:rPr lang="fr-FR" sz="2400" b="1" dirty="0" smtClean="0"/>
              <a:t>Programmation du </a:t>
            </a:r>
            <a:r>
              <a:rPr lang="fr-FR" sz="2400" b="1" dirty="0" err="1" smtClean="0"/>
              <a:t>thermocycleur</a:t>
            </a:r>
            <a:r>
              <a:rPr lang="fr-FR" sz="2400" b="1" dirty="0" smtClean="0"/>
              <a:t> </a:t>
            </a:r>
            <a:r>
              <a:rPr lang="fr-FR" sz="2400" dirty="0" smtClean="0"/>
              <a:t>: durée et température des étapes… </a:t>
            </a:r>
          </a:p>
          <a:p>
            <a:pPr marL="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1820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12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Analyse : électrophorèse en gel d’agarose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00201"/>
            <a:ext cx="7571184" cy="4525963"/>
          </a:xfrm>
        </p:spPr>
        <p:txBody>
          <a:bodyPr/>
          <a:lstStyle/>
          <a:p>
            <a:r>
              <a:rPr lang="fr-FR" dirty="0" smtClean="0"/>
              <a:t>Concentration du gel :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9206"/>
              </p:ext>
            </p:extLst>
          </p:nvPr>
        </p:nvGraphicFramePr>
        <p:xfrm>
          <a:off x="1043608" y="2399496"/>
          <a:ext cx="777686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Concentration du gel </a:t>
                      </a:r>
                    </a:p>
                    <a:p>
                      <a:pPr algn="ctr"/>
                      <a:r>
                        <a:rPr lang="fr-FR" sz="2800" dirty="0" smtClean="0"/>
                        <a:t>en agarose (%)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Fourchette</a:t>
                      </a:r>
                      <a:r>
                        <a:rPr lang="fr-FR" sz="2800" baseline="0" dirty="0" smtClean="0"/>
                        <a:t> de t</a:t>
                      </a:r>
                      <a:r>
                        <a:rPr lang="fr-FR" sz="2800" dirty="0" smtClean="0"/>
                        <a:t>ailles</a:t>
                      </a:r>
                      <a:r>
                        <a:rPr lang="fr-FR" sz="2800" baseline="0" dirty="0" smtClean="0"/>
                        <a:t> des fragments  d’ADN (</a:t>
                      </a:r>
                      <a:r>
                        <a:rPr lang="fr-FR" sz="2800" baseline="0" dirty="0" err="1" smtClean="0"/>
                        <a:t>pb</a:t>
                      </a:r>
                      <a:r>
                        <a:rPr lang="fr-FR" sz="2800" baseline="0" dirty="0" smtClean="0"/>
                        <a:t>)</a:t>
                      </a:r>
                      <a:endParaRPr lang="fr-FR" sz="28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1000 – 30 000</a:t>
                      </a:r>
                      <a:endParaRPr lang="fr-FR" sz="28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0,7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800 – 12 000</a:t>
                      </a:r>
                      <a:endParaRPr lang="fr-FR" sz="28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500 – 10 000</a:t>
                      </a:r>
                      <a:endParaRPr lang="fr-FR" sz="28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1,2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400 – 7 000</a:t>
                      </a:r>
                      <a:endParaRPr lang="fr-FR" sz="28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1,5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200 – 3 000</a:t>
                      </a:r>
                      <a:endParaRPr lang="fr-FR" sz="28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50 – 2 000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4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6" y="2348881"/>
            <a:ext cx="2555776" cy="3540540"/>
          </a:xfrm>
        </p:spPr>
        <p:txBody>
          <a:bodyPr>
            <a:norm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fr-FR" sz="3200" dirty="0" smtClean="0"/>
              <a:t>Marquage d’ADN</a:t>
            </a:r>
            <a:br>
              <a:rPr lang="fr-FR" sz="32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1600" dirty="0"/>
              <a:t>https://biotium.com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1984"/>
            <a:ext cx="6591796" cy="689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961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Gel « maison » versus </a:t>
            </a:r>
            <a:r>
              <a:rPr lang="fr-FR" sz="4000" dirty="0" err="1" smtClean="0"/>
              <a:t>Flashgel</a:t>
            </a:r>
            <a:r>
              <a:rPr lang="fr-FR" sz="4000" dirty="0" smtClean="0"/>
              <a:t>®</a:t>
            </a:r>
            <a:endParaRPr lang="fr-FR" sz="4000" dirty="0"/>
          </a:p>
        </p:txBody>
      </p:sp>
      <p:pic>
        <p:nvPicPr>
          <p:cNvPr id="2050" name="Picture 2" descr="RÃ©sultat de recherche d'images pour &quot;flash gel lonza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/>
          <a:stretch/>
        </p:blipFill>
        <p:spPr bwMode="auto">
          <a:xfrm>
            <a:off x="6300192" y="836712"/>
            <a:ext cx="2450232" cy="154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278249"/>
              </p:ext>
            </p:extLst>
          </p:nvPr>
        </p:nvGraphicFramePr>
        <p:xfrm>
          <a:off x="179512" y="2708920"/>
          <a:ext cx="8784976" cy="3960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2808312"/>
                <a:gridCol w="2736304"/>
              </a:tblGrid>
              <a:tr h="483465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Gel « maison »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Flashgel</a:t>
                      </a:r>
                      <a:r>
                        <a:rPr lang="fr-FR" sz="2400" dirty="0" smtClean="0"/>
                        <a:t>® (</a:t>
                      </a:r>
                      <a:r>
                        <a:rPr lang="fr-FR" sz="2400" dirty="0" err="1" smtClean="0"/>
                        <a:t>Lonza</a:t>
                      </a:r>
                      <a:r>
                        <a:rPr lang="fr-FR" sz="2400" dirty="0" smtClean="0"/>
                        <a:t>)</a:t>
                      </a:r>
                      <a:endParaRPr lang="fr-FR" sz="2400" dirty="0"/>
                    </a:p>
                  </a:txBody>
                  <a:tcPr/>
                </a:tc>
              </a:tr>
              <a:tr h="48346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Temps</a:t>
                      </a:r>
                      <a:r>
                        <a:rPr lang="fr-FR" sz="2400" b="1" baseline="0" dirty="0" smtClean="0"/>
                        <a:t> de préparation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30-40 min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Prêt</a:t>
                      </a:r>
                      <a:r>
                        <a:rPr lang="fr-FR" sz="2400" baseline="0" dirty="0" smtClean="0"/>
                        <a:t> à l’emploi</a:t>
                      </a:r>
                      <a:endParaRPr lang="fr-FR" sz="2400" dirty="0"/>
                    </a:p>
                  </a:txBody>
                  <a:tcPr/>
                </a:tc>
              </a:tr>
              <a:tr h="83447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Préparation</a:t>
                      </a:r>
                      <a:r>
                        <a:rPr lang="fr-FR" sz="2400" b="1" baseline="0" dirty="0" smtClean="0"/>
                        <a:t> des échantillons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Tampon de charge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Echantillon brut</a:t>
                      </a:r>
                      <a:endParaRPr lang="fr-FR" sz="2400" dirty="0"/>
                    </a:p>
                  </a:txBody>
                  <a:tcPr/>
                </a:tc>
              </a:tr>
              <a:tr h="48346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Durée de migration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30-45 min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 min</a:t>
                      </a:r>
                      <a:endParaRPr lang="fr-FR" sz="2400" dirty="0"/>
                    </a:p>
                  </a:txBody>
                  <a:tcPr/>
                </a:tc>
              </a:tr>
              <a:tr h="1192107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Observation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Transfert</a:t>
                      </a:r>
                      <a:r>
                        <a:rPr lang="fr-FR" sz="2400" baseline="0" dirty="0" smtClean="0"/>
                        <a:t> sur </a:t>
                      </a:r>
                      <a:r>
                        <a:rPr lang="fr-FR" sz="2400" baseline="0" dirty="0" err="1" smtClean="0"/>
                        <a:t>transilluminateur</a:t>
                      </a:r>
                      <a:r>
                        <a:rPr lang="fr-FR" sz="2400" baseline="0" dirty="0" smtClean="0"/>
                        <a:t> UV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En cours de migration</a:t>
                      </a:r>
                      <a:endParaRPr lang="fr-FR" sz="2400" dirty="0"/>
                    </a:p>
                  </a:txBody>
                  <a:tcPr/>
                </a:tc>
              </a:tr>
              <a:tr h="48346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Risque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Chimique, physique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Très limités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84056"/>
            <a:ext cx="1883701" cy="1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necteur droit 9"/>
          <p:cNvCxnSpPr/>
          <p:nvPr/>
        </p:nvCxnSpPr>
        <p:spPr>
          <a:xfrm flipH="1">
            <a:off x="5580112" y="836712"/>
            <a:ext cx="576064" cy="1322408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5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Inconvénients de la PCR classique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564904"/>
            <a:ext cx="8208912" cy="341297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b="1" dirty="0" smtClean="0"/>
              <a:t>Technique qualitative</a:t>
            </a:r>
          </a:p>
          <a:p>
            <a:pPr>
              <a:spcAft>
                <a:spcPts val="1200"/>
              </a:spcAft>
            </a:pPr>
            <a:r>
              <a:rPr lang="fr-FR" b="1" dirty="0" smtClean="0"/>
              <a:t>Risque de contaminations élevé </a:t>
            </a:r>
            <a:r>
              <a:rPr lang="fr-FR" dirty="0" smtClean="0"/>
              <a:t>: création d’aérosols à l’ouverture des tubes                         </a:t>
            </a:r>
            <a:r>
              <a:rPr lang="fr-FR" dirty="0" smtClean="0">
                <a:sym typeface="Symbol"/>
              </a:rPr>
              <a:t> faux positifs</a:t>
            </a:r>
            <a:endParaRPr lang="fr-FR" dirty="0" smtClean="0"/>
          </a:p>
          <a:p>
            <a:r>
              <a:rPr lang="fr-FR" smtClean="0"/>
              <a:t>Existence </a:t>
            </a:r>
            <a:r>
              <a:rPr lang="fr-FR" b="1" smtClean="0"/>
              <a:t>d’inhibiteurs</a:t>
            </a:r>
            <a:r>
              <a:rPr lang="fr-FR" smtClean="0"/>
              <a:t> dans certains échantillons                                                             </a:t>
            </a:r>
            <a:r>
              <a:rPr lang="fr-FR" smtClean="0">
                <a:sym typeface="Symbol"/>
              </a:rPr>
              <a:t> faux négatifs</a:t>
            </a:r>
            <a:endParaRPr lang="fr-FR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74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Inconvénients de la PCR classique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100" dirty="0" smtClean="0"/>
              <a:t>Exemples d’inhibiteurs</a:t>
            </a:r>
            <a:endParaRPr lang="fr-FR" sz="40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390668"/>
              </p:ext>
            </p:extLst>
          </p:nvPr>
        </p:nvGraphicFramePr>
        <p:xfrm>
          <a:off x="1691680" y="2204864"/>
          <a:ext cx="640625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41019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Provenance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Inhibiteurs de PCR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Sang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Hème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Urine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Urée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Tissus animaux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Collagène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Peau,</a:t>
                      </a:r>
                      <a:r>
                        <a:rPr lang="fr-FR" sz="2400" baseline="0" dirty="0" smtClean="0"/>
                        <a:t> cheveux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Mélanine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Fèces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Sels biliaires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Plantes,</a:t>
                      </a:r>
                      <a:r>
                        <a:rPr lang="fr-FR" sz="2400" baseline="0" dirty="0" smtClean="0"/>
                        <a:t> sols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Acide humique, Tannins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Préparation des échantillons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Phénol, Ethanol, EDTA, Héparine, Citrate, 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81596"/>
            <a:ext cx="8229600" cy="79208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Précautions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92896"/>
            <a:ext cx="7884368" cy="3456384"/>
          </a:xfrm>
        </p:spPr>
        <p:txBody>
          <a:bodyPr>
            <a:noAutofit/>
          </a:bodyPr>
          <a:lstStyle/>
          <a:p>
            <a:r>
              <a:rPr lang="fr-FR" b="1" dirty="0" smtClean="0"/>
              <a:t>Eviter la dégradation de l’ADN </a:t>
            </a:r>
            <a:r>
              <a:rPr lang="fr-FR" dirty="0" smtClean="0"/>
              <a:t>(glace, gants)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Eviter les inhibiteurs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Purification de l’ADN</a:t>
            </a:r>
          </a:p>
          <a:p>
            <a:pPr lvl="1"/>
            <a:r>
              <a:rPr lang="fr-FR" dirty="0" smtClean="0"/>
              <a:t>Dilution de l’échantillon</a:t>
            </a:r>
          </a:p>
          <a:p>
            <a:pPr lvl="1"/>
            <a:r>
              <a:rPr lang="fr-FR" dirty="0" smtClean="0"/>
              <a:t>Ajout de Sérum Albumine Bovine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952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79208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Précautions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124744"/>
            <a:ext cx="7776864" cy="5328592"/>
          </a:xfrm>
        </p:spPr>
        <p:txBody>
          <a:bodyPr>
            <a:noAutofit/>
          </a:bodyPr>
          <a:lstStyle/>
          <a:p>
            <a:r>
              <a:rPr lang="fr-FR" b="1" dirty="0" smtClean="0"/>
              <a:t>Eviter les contaminations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Cônes à filtre</a:t>
            </a:r>
          </a:p>
          <a:p>
            <a:pPr lvl="1"/>
            <a:r>
              <a:rPr lang="fr-FR" dirty="0" err="1" smtClean="0"/>
              <a:t>Aliquotage</a:t>
            </a:r>
            <a:r>
              <a:rPr lang="fr-FR" dirty="0" smtClean="0"/>
              <a:t> des réactifs</a:t>
            </a:r>
          </a:p>
          <a:p>
            <a:pPr lvl="1"/>
            <a:r>
              <a:rPr lang="fr-FR" dirty="0" smtClean="0"/>
              <a:t>Organisation du laboratoire : 2 à 3 salles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sz="1400" dirty="0" smtClean="0"/>
          </a:p>
          <a:p>
            <a:pPr lvl="1"/>
            <a:r>
              <a:rPr lang="fr-FR" dirty="0" smtClean="0"/>
              <a:t>Organisation du travail : marche en avant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09433"/>
              </p:ext>
            </p:extLst>
          </p:nvPr>
        </p:nvGraphicFramePr>
        <p:xfrm>
          <a:off x="1475656" y="3316952"/>
          <a:ext cx="734481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770"/>
                <a:gridCol w="5356046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Salles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Activité</a:t>
                      </a:r>
                      <a:endParaRPr lang="fr-FR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Zone propre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PSM type II préparation des mix PCR</a:t>
                      </a:r>
                      <a:endParaRPr lang="fr-FR" sz="24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Zone pré-amplification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extraction ADN et ajout au mix,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stockage échantillons</a:t>
                      </a: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Zone post-amplification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thermocycleurs</a:t>
                      </a:r>
                      <a:r>
                        <a:rPr lang="fr-FR" sz="2400" dirty="0" smtClean="0"/>
                        <a:t>, détection (gels) </a:t>
                      </a:r>
                    </a:p>
                    <a:p>
                      <a:pPr algn="ctr"/>
                      <a:r>
                        <a:rPr lang="fr-FR" sz="2400" dirty="0" smtClean="0"/>
                        <a:t>(aucun produit amplifié n’en sort)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952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064896" cy="2232248"/>
          </a:xfrm>
        </p:spPr>
        <p:txBody>
          <a:bodyPr>
            <a:noAutofit/>
          </a:bodyPr>
          <a:lstStyle/>
          <a:p>
            <a:r>
              <a:rPr lang="fr-FR" sz="8800" b="1" dirty="0" smtClean="0"/>
              <a:t>TECHNIQUES </a:t>
            </a:r>
            <a:r>
              <a:rPr lang="fr-FR" sz="8800" b="1" cap="all" dirty="0" err="1" smtClean="0"/>
              <a:t>DéRIVéES</a:t>
            </a:r>
            <a:endParaRPr lang="fr-FR" sz="8800" b="1" cap="all" dirty="0"/>
          </a:p>
        </p:txBody>
      </p:sp>
    </p:spTree>
    <p:extLst>
      <p:ext uri="{BB962C8B-B14F-4D97-AF65-F5344CB8AC3E}">
        <p14:creationId xmlns:p14="http://schemas.microsoft.com/office/powerpoint/2010/main" val="26232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7211144" cy="114300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2420888"/>
            <a:ext cx="5976664" cy="3816424"/>
          </a:xfrm>
        </p:spPr>
        <p:txBody>
          <a:bodyPr>
            <a:noAutofit/>
          </a:bodyPr>
          <a:lstStyle/>
          <a:p>
            <a:pPr lvl="1"/>
            <a:r>
              <a:rPr lang="fr-FR" sz="3200" b="1" dirty="0" smtClean="0">
                <a:solidFill>
                  <a:srgbClr val="0070C0"/>
                </a:solidFill>
              </a:rPr>
              <a:t> PCR </a:t>
            </a:r>
          </a:p>
          <a:p>
            <a:pPr lvl="2"/>
            <a:r>
              <a:rPr lang="fr-FR" sz="2800" dirty="0" smtClean="0"/>
              <a:t>Historique</a:t>
            </a:r>
          </a:p>
          <a:p>
            <a:pPr lvl="2"/>
            <a:r>
              <a:rPr lang="fr-FR" sz="2800" dirty="0" smtClean="0"/>
              <a:t>Principe</a:t>
            </a:r>
          </a:p>
          <a:p>
            <a:pPr lvl="2"/>
            <a:r>
              <a:rPr lang="fr-FR" sz="2800" dirty="0" smtClean="0"/>
              <a:t>Optimisation</a:t>
            </a:r>
          </a:p>
          <a:p>
            <a:pPr lvl="2"/>
            <a:r>
              <a:rPr lang="fr-FR" sz="2800" dirty="0" smtClean="0"/>
              <a:t>Inconvénients </a:t>
            </a:r>
          </a:p>
          <a:p>
            <a:pPr lvl="2"/>
            <a:r>
              <a:rPr lang="fr-FR" sz="2800" dirty="0" smtClean="0"/>
              <a:t>Précautions</a:t>
            </a:r>
            <a:endParaRPr lang="fr-FR" sz="2800" dirty="0"/>
          </a:p>
          <a:p>
            <a:pPr lvl="1">
              <a:spcBef>
                <a:spcPts val="1800"/>
              </a:spcBef>
            </a:pPr>
            <a:r>
              <a:rPr lang="fr-FR" sz="3200" b="1" dirty="0" smtClean="0">
                <a:solidFill>
                  <a:srgbClr val="0070C0"/>
                </a:solidFill>
              </a:rPr>
              <a:t> Techniques dérivées</a:t>
            </a:r>
          </a:p>
        </p:txBody>
      </p:sp>
    </p:spTree>
    <p:extLst>
      <p:ext uri="{BB962C8B-B14F-4D97-AF65-F5344CB8AC3E}">
        <p14:creationId xmlns:p14="http://schemas.microsoft.com/office/powerpoint/2010/main" val="12774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0952" y="144016"/>
            <a:ext cx="2684984" cy="692696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err="1" smtClean="0"/>
              <a:t>Colony</a:t>
            </a:r>
            <a:r>
              <a:rPr lang="fr-FR" dirty="0" smtClean="0"/>
              <a:t> PCR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2852936"/>
            <a:ext cx="6084168" cy="400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/>
          </a:p>
        </p:txBody>
      </p:sp>
      <p:grpSp>
        <p:nvGrpSpPr>
          <p:cNvPr id="7" name="Group 339"/>
          <p:cNvGrpSpPr>
            <a:grpSpLocks/>
          </p:cNvGrpSpPr>
          <p:nvPr/>
        </p:nvGrpSpPr>
        <p:grpSpPr bwMode="auto">
          <a:xfrm>
            <a:off x="5826919" y="1279723"/>
            <a:ext cx="2813050" cy="1573213"/>
            <a:chOff x="3744" y="2640"/>
            <a:chExt cx="1772" cy="991"/>
          </a:xfrm>
        </p:grpSpPr>
        <p:sp>
          <p:nvSpPr>
            <p:cNvPr id="8" name="Freeform 340"/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459 w 525"/>
                <a:gd name="T1" fmla="*/ 198 h 135"/>
                <a:gd name="T2" fmla="*/ 0 w 525"/>
                <a:gd name="T3" fmla="*/ 0 h 135"/>
                <a:gd name="T4" fmla="*/ 459 w 525"/>
                <a:gd name="T5" fmla="*/ 252 h 135"/>
                <a:gd name="T6" fmla="*/ 919 w 525"/>
                <a:gd name="T7" fmla="*/ 0 h 135"/>
                <a:gd name="T8" fmla="*/ 459 w 525"/>
                <a:gd name="T9" fmla="*/ 19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35"/>
                <a:gd name="T17" fmla="*/ 525 w 52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D3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341"/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131 w 529"/>
                <a:gd name="T1" fmla="*/ 439 h 277"/>
                <a:gd name="T2" fmla="*/ 0 w 529"/>
                <a:gd name="T3" fmla="*/ 258 h 277"/>
                <a:gd name="T4" fmla="*/ 131 w 529"/>
                <a:gd name="T5" fmla="*/ 78 h 277"/>
                <a:gd name="T6" fmla="*/ 462 w 529"/>
                <a:gd name="T7" fmla="*/ 0 h 277"/>
                <a:gd name="T8" fmla="*/ 795 w 529"/>
                <a:gd name="T9" fmla="*/ 78 h 277"/>
                <a:gd name="T10" fmla="*/ 926 w 529"/>
                <a:gd name="T11" fmla="*/ 258 h 277"/>
                <a:gd name="T12" fmla="*/ 795 w 529"/>
                <a:gd name="T13" fmla="*/ 439 h 277"/>
                <a:gd name="T14" fmla="*/ 462 w 529"/>
                <a:gd name="T15" fmla="*/ 517 h 277"/>
                <a:gd name="T16" fmla="*/ 131 w 529"/>
                <a:gd name="T17" fmla="*/ 43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9"/>
                <a:gd name="T28" fmla="*/ 0 h 277"/>
                <a:gd name="T29" fmla="*/ 529 w 529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342"/>
            <p:cNvSpPr>
              <a:spLocks/>
            </p:cNvSpPr>
            <p:nvPr/>
          </p:nvSpPr>
          <p:spPr bwMode="auto">
            <a:xfrm>
              <a:off x="3754" y="3204"/>
              <a:ext cx="961" cy="427"/>
            </a:xfrm>
            <a:custGeom>
              <a:avLst/>
              <a:gdLst>
                <a:gd name="T0" fmla="*/ 961 w 549"/>
                <a:gd name="T1" fmla="*/ 151 h 229"/>
                <a:gd name="T2" fmla="*/ 480 w 549"/>
                <a:gd name="T3" fmla="*/ 427 h 229"/>
                <a:gd name="T4" fmla="*/ 0 w 549"/>
                <a:gd name="T5" fmla="*/ 151 h 229"/>
                <a:gd name="T6" fmla="*/ 0 w 549"/>
                <a:gd name="T7" fmla="*/ 0 h 229"/>
                <a:gd name="T8" fmla="*/ 480 w 549"/>
                <a:gd name="T9" fmla="*/ 278 h 229"/>
                <a:gd name="T10" fmla="*/ 961 w 549"/>
                <a:gd name="T11" fmla="*/ 0 h 229"/>
                <a:gd name="T12" fmla="*/ 961 w 549"/>
                <a:gd name="T13" fmla="*/ 15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9"/>
                <a:gd name="T22" fmla="*/ 0 h 229"/>
                <a:gd name="T23" fmla="*/ 549 w 549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343"/>
            <p:cNvSpPr>
              <a:spLocks/>
            </p:cNvSpPr>
            <p:nvPr/>
          </p:nvSpPr>
          <p:spPr bwMode="auto">
            <a:xfrm>
              <a:off x="3770" y="3278"/>
              <a:ext cx="925" cy="320"/>
            </a:xfrm>
            <a:custGeom>
              <a:avLst/>
              <a:gdLst>
                <a:gd name="T0" fmla="*/ 925 w 528"/>
                <a:gd name="T1" fmla="*/ 0 h 171"/>
                <a:gd name="T2" fmla="*/ 463 w 528"/>
                <a:gd name="T3" fmla="*/ 204 h 171"/>
                <a:gd name="T4" fmla="*/ 0 w 528"/>
                <a:gd name="T5" fmla="*/ 0 h 171"/>
                <a:gd name="T6" fmla="*/ 0 w 528"/>
                <a:gd name="T7" fmla="*/ 75 h 171"/>
                <a:gd name="T8" fmla="*/ 463 w 528"/>
                <a:gd name="T9" fmla="*/ 320 h 171"/>
                <a:gd name="T10" fmla="*/ 925 w 528"/>
                <a:gd name="T11" fmla="*/ 75 h 171"/>
                <a:gd name="T12" fmla="*/ 925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8"/>
                <a:gd name="T22" fmla="*/ 0 h 171"/>
                <a:gd name="T23" fmla="*/ 528 w 528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AC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344"/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459 w 525"/>
                <a:gd name="T1" fmla="*/ 198 h 135"/>
                <a:gd name="T2" fmla="*/ 0 w 525"/>
                <a:gd name="T3" fmla="*/ 0 h 135"/>
                <a:gd name="T4" fmla="*/ 459 w 525"/>
                <a:gd name="T5" fmla="*/ 252 h 135"/>
                <a:gd name="T6" fmla="*/ 919 w 525"/>
                <a:gd name="T7" fmla="*/ 0 h 135"/>
                <a:gd name="T8" fmla="*/ 459 w 525"/>
                <a:gd name="T9" fmla="*/ 19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35"/>
                <a:gd name="T17" fmla="*/ 525 w 52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Oval 345"/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" name="Freeform 346"/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131 w 529"/>
                <a:gd name="T1" fmla="*/ 439 h 277"/>
                <a:gd name="T2" fmla="*/ 0 w 529"/>
                <a:gd name="T3" fmla="*/ 258 h 277"/>
                <a:gd name="T4" fmla="*/ 131 w 529"/>
                <a:gd name="T5" fmla="*/ 78 h 277"/>
                <a:gd name="T6" fmla="*/ 462 w 529"/>
                <a:gd name="T7" fmla="*/ 0 h 277"/>
                <a:gd name="T8" fmla="*/ 795 w 529"/>
                <a:gd name="T9" fmla="*/ 78 h 277"/>
                <a:gd name="T10" fmla="*/ 926 w 529"/>
                <a:gd name="T11" fmla="*/ 258 h 277"/>
                <a:gd name="T12" fmla="*/ 795 w 529"/>
                <a:gd name="T13" fmla="*/ 439 h 277"/>
                <a:gd name="T14" fmla="*/ 462 w 529"/>
                <a:gd name="T15" fmla="*/ 517 h 277"/>
                <a:gd name="T16" fmla="*/ 131 w 529"/>
                <a:gd name="T17" fmla="*/ 43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9"/>
                <a:gd name="T28" fmla="*/ 0 h 277"/>
                <a:gd name="T29" fmla="*/ 529 w 529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347"/>
            <p:cNvSpPr>
              <a:spLocks/>
            </p:cNvSpPr>
            <p:nvPr/>
          </p:nvSpPr>
          <p:spPr bwMode="auto">
            <a:xfrm>
              <a:off x="3770" y="2946"/>
              <a:ext cx="926" cy="353"/>
            </a:xfrm>
            <a:custGeom>
              <a:avLst/>
              <a:gdLst>
                <a:gd name="T0" fmla="*/ 30 w 529"/>
                <a:gd name="T1" fmla="*/ 351 h 189"/>
                <a:gd name="T2" fmla="*/ 462 w 529"/>
                <a:gd name="T3" fmla="*/ 131 h 189"/>
                <a:gd name="T4" fmla="*/ 893 w 529"/>
                <a:gd name="T5" fmla="*/ 353 h 189"/>
                <a:gd name="T6" fmla="*/ 926 w 529"/>
                <a:gd name="T7" fmla="*/ 258 h 189"/>
                <a:gd name="T8" fmla="*/ 795 w 529"/>
                <a:gd name="T9" fmla="*/ 78 h 189"/>
                <a:gd name="T10" fmla="*/ 462 w 529"/>
                <a:gd name="T11" fmla="*/ 0 h 189"/>
                <a:gd name="T12" fmla="*/ 131 w 529"/>
                <a:gd name="T13" fmla="*/ 78 h 189"/>
                <a:gd name="T14" fmla="*/ 0 w 529"/>
                <a:gd name="T15" fmla="*/ 258 h 189"/>
                <a:gd name="T16" fmla="*/ 30 w 529"/>
                <a:gd name="T17" fmla="*/ 351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9"/>
                <a:gd name="T28" fmla="*/ 0 h 189"/>
                <a:gd name="T29" fmla="*/ 529 w 529"/>
                <a:gd name="T30" fmla="*/ 189 h 1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9" h="189">
                  <a:moveTo>
                    <a:pt x="17" y="188"/>
                  </a:moveTo>
                  <a:cubicBezTo>
                    <a:pt x="32" y="121"/>
                    <a:pt x="145" y="70"/>
                    <a:pt x="264" y="70"/>
                  </a:cubicBezTo>
                  <a:cubicBezTo>
                    <a:pt x="380" y="70"/>
                    <a:pt x="506" y="128"/>
                    <a:pt x="510" y="189"/>
                  </a:cubicBezTo>
                  <a:cubicBezTo>
                    <a:pt x="522" y="173"/>
                    <a:pt x="529" y="156"/>
                    <a:pt x="529" y="138"/>
                  </a:cubicBezTo>
                  <a:cubicBezTo>
                    <a:pt x="529" y="102"/>
                    <a:pt x="502" y="68"/>
                    <a:pt x="454" y="42"/>
                  </a:cubicBezTo>
                  <a:cubicBezTo>
                    <a:pt x="403" y="15"/>
                    <a:pt x="336" y="0"/>
                    <a:pt x="264" y="0"/>
                  </a:cubicBezTo>
                  <a:cubicBezTo>
                    <a:pt x="192" y="0"/>
                    <a:pt x="125" y="15"/>
                    <a:pt x="75" y="42"/>
                  </a:cubicBezTo>
                  <a:cubicBezTo>
                    <a:pt x="26" y="68"/>
                    <a:pt x="0" y="102"/>
                    <a:pt x="0" y="138"/>
                  </a:cubicBezTo>
                  <a:cubicBezTo>
                    <a:pt x="0" y="155"/>
                    <a:pt x="6" y="172"/>
                    <a:pt x="17" y="188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348"/>
            <p:cNvSpPr>
              <a:spLocks/>
            </p:cNvSpPr>
            <p:nvPr/>
          </p:nvSpPr>
          <p:spPr bwMode="auto">
            <a:xfrm>
              <a:off x="3744" y="3065"/>
              <a:ext cx="205" cy="213"/>
            </a:xfrm>
            <a:custGeom>
              <a:avLst/>
              <a:gdLst>
                <a:gd name="T0" fmla="*/ 205 w 117"/>
                <a:gd name="T1" fmla="*/ 67 h 114"/>
                <a:gd name="T2" fmla="*/ 53 w 117"/>
                <a:gd name="T3" fmla="*/ 213 h 114"/>
                <a:gd name="T4" fmla="*/ 114 w 117"/>
                <a:gd name="T5" fmla="*/ 0 h 114"/>
                <a:gd name="T6" fmla="*/ 205 w 117"/>
                <a:gd name="T7" fmla="*/ 67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14"/>
                <a:gd name="T14" fmla="*/ 117 w 117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14">
                  <a:moveTo>
                    <a:pt x="117" y="36"/>
                  </a:moveTo>
                  <a:cubicBezTo>
                    <a:pt x="67" y="55"/>
                    <a:pt x="37" y="92"/>
                    <a:pt x="30" y="114"/>
                  </a:cubicBezTo>
                  <a:cubicBezTo>
                    <a:pt x="0" y="69"/>
                    <a:pt x="37" y="26"/>
                    <a:pt x="65" y="0"/>
                  </a:cubicBezTo>
                  <a:cubicBezTo>
                    <a:pt x="58" y="20"/>
                    <a:pt x="48" y="52"/>
                    <a:pt x="117" y="36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49"/>
            <p:cNvSpPr>
              <a:spLocks/>
            </p:cNvSpPr>
            <p:nvPr/>
          </p:nvSpPr>
          <p:spPr bwMode="auto">
            <a:xfrm>
              <a:off x="4632" y="3177"/>
              <a:ext cx="56" cy="98"/>
            </a:xfrm>
            <a:custGeom>
              <a:avLst/>
              <a:gdLst>
                <a:gd name="T0" fmla="*/ 0 w 32"/>
                <a:gd name="T1" fmla="*/ 36 h 52"/>
                <a:gd name="T2" fmla="*/ 33 w 32"/>
                <a:gd name="T3" fmla="*/ 98 h 52"/>
                <a:gd name="T4" fmla="*/ 51 w 32"/>
                <a:gd name="T5" fmla="*/ 0 h 52"/>
                <a:gd name="T6" fmla="*/ 40 w 32"/>
                <a:gd name="T7" fmla="*/ 32 h 52"/>
                <a:gd name="T8" fmla="*/ 14 w 32"/>
                <a:gd name="T9" fmla="*/ 4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2"/>
                <a:gd name="T17" fmla="*/ 32 w 3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2">
                  <a:moveTo>
                    <a:pt x="0" y="19"/>
                  </a:moveTo>
                  <a:cubicBezTo>
                    <a:pt x="11" y="26"/>
                    <a:pt x="16" y="41"/>
                    <a:pt x="19" y="52"/>
                  </a:cubicBezTo>
                  <a:cubicBezTo>
                    <a:pt x="30" y="49"/>
                    <a:pt x="32" y="8"/>
                    <a:pt x="29" y="0"/>
                  </a:cubicBezTo>
                  <a:cubicBezTo>
                    <a:pt x="28" y="7"/>
                    <a:pt x="26" y="11"/>
                    <a:pt x="23" y="17"/>
                  </a:cubicBezTo>
                  <a:cubicBezTo>
                    <a:pt x="20" y="27"/>
                    <a:pt x="17" y="22"/>
                    <a:pt x="8" y="22"/>
                  </a:cubicBezTo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50"/>
            <p:cNvSpPr>
              <a:spLocks/>
            </p:cNvSpPr>
            <p:nvPr/>
          </p:nvSpPr>
          <p:spPr bwMode="auto">
            <a:xfrm>
              <a:off x="3854" y="3392"/>
              <a:ext cx="39" cy="138"/>
            </a:xfrm>
            <a:custGeom>
              <a:avLst/>
              <a:gdLst>
                <a:gd name="T0" fmla="*/ 0 w 22"/>
                <a:gd name="T1" fmla="*/ 114 h 74"/>
                <a:gd name="T2" fmla="*/ 39 w 22"/>
                <a:gd name="T3" fmla="*/ 138 h 74"/>
                <a:gd name="T4" fmla="*/ 39 w 22"/>
                <a:gd name="T5" fmla="*/ 26 h 74"/>
                <a:gd name="T6" fmla="*/ 0 w 22"/>
                <a:gd name="T7" fmla="*/ 0 h 74"/>
                <a:gd name="T8" fmla="*/ 0 w 22"/>
                <a:gd name="T9" fmla="*/ 11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cubicBezTo>
                    <a:pt x="6" y="65"/>
                    <a:pt x="14" y="70"/>
                    <a:pt x="22" y="7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51"/>
            <p:cNvSpPr>
              <a:spLocks/>
            </p:cNvSpPr>
            <p:nvPr/>
          </p:nvSpPr>
          <p:spPr bwMode="auto">
            <a:xfrm>
              <a:off x="3914" y="3428"/>
              <a:ext cx="30" cy="130"/>
            </a:xfrm>
            <a:custGeom>
              <a:avLst/>
              <a:gdLst>
                <a:gd name="T0" fmla="*/ 0 w 17"/>
                <a:gd name="T1" fmla="*/ 117 h 70"/>
                <a:gd name="T2" fmla="*/ 30 w 17"/>
                <a:gd name="T3" fmla="*/ 130 h 70"/>
                <a:gd name="T4" fmla="*/ 30 w 17"/>
                <a:gd name="T5" fmla="*/ 15 h 70"/>
                <a:gd name="T6" fmla="*/ 0 w 17"/>
                <a:gd name="T7" fmla="*/ 0 h 70"/>
                <a:gd name="T8" fmla="*/ 0 w 17"/>
                <a:gd name="T9" fmla="*/ 1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0"/>
                <a:gd name="T17" fmla="*/ 17 w 1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0">
                  <a:moveTo>
                    <a:pt x="0" y="63"/>
                  </a:moveTo>
                  <a:cubicBezTo>
                    <a:pt x="5" y="65"/>
                    <a:pt x="11" y="68"/>
                    <a:pt x="17" y="7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352"/>
            <p:cNvSpPr>
              <a:spLocks/>
            </p:cNvSpPr>
            <p:nvPr/>
          </p:nvSpPr>
          <p:spPr bwMode="auto">
            <a:xfrm>
              <a:off x="4568" y="3392"/>
              <a:ext cx="41" cy="138"/>
            </a:xfrm>
            <a:custGeom>
              <a:avLst/>
              <a:gdLst>
                <a:gd name="T0" fmla="*/ 41 w 23"/>
                <a:gd name="T1" fmla="*/ 114 h 74"/>
                <a:gd name="T2" fmla="*/ 0 w 23"/>
                <a:gd name="T3" fmla="*/ 138 h 74"/>
                <a:gd name="T4" fmla="*/ 0 w 23"/>
                <a:gd name="T5" fmla="*/ 26 h 74"/>
                <a:gd name="T6" fmla="*/ 41 w 23"/>
                <a:gd name="T7" fmla="*/ 0 h 74"/>
                <a:gd name="T8" fmla="*/ 41 w 23"/>
                <a:gd name="T9" fmla="*/ 11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74"/>
                <a:gd name="T17" fmla="*/ 23 w 2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74">
                  <a:moveTo>
                    <a:pt x="23" y="61"/>
                  </a:moveTo>
                  <a:cubicBezTo>
                    <a:pt x="16" y="65"/>
                    <a:pt x="8" y="70"/>
                    <a:pt x="0" y="7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0"/>
                    <a:pt x="16" y="5"/>
                    <a:pt x="23" y="0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353"/>
            <p:cNvSpPr>
              <a:spLocks/>
            </p:cNvSpPr>
            <p:nvPr/>
          </p:nvSpPr>
          <p:spPr bwMode="auto">
            <a:xfrm>
              <a:off x="4519" y="3428"/>
              <a:ext cx="30" cy="130"/>
            </a:xfrm>
            <a:custGeom>
              <a:avLst/>
              <a:gdLst>
                <a:gd name="T0" fmla="*/ 30 w 17"/>
                <a:gd name="T1" fmla="*/ 117 h 70"/>
                <a:gd name="T2" fmla="*/ 0 w 17"/>
                <a:gd name="T3" fmla="*/ 130 h 70"/>
                <a:gd name="T4" fmla="*/ 0 w 17"/>
                <a:gd name="T5" fmla="*/ 15 h 70"/>
                <a:gd name="T6" fmla="*/ 30 w 17"/>
                <a:gd name="T7" fmla="*/ 0 h 70"/>
                <a:gd name="T8" fmla="*/ 30 w 17"/>
                <a:gd name="T9" fmla="*/ 1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0"/>
                <a:gd name="T17" fmla="*/ 17 w 1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0">
                  <a:moveTo>
                    <a:pt x="17" y="63"/>
                  </a:moveTo>
                  <a:cubicBezTo>
                    <a:pt x="11" y="65"/>
                    <a:pt x="6" y="68"/>
                    <a:pt x="0" y="7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5"/>
                    <a:pt x="11" y="3"/>
                    <a:pt x="17" y="0"/>
                  </a:cubicBezTo>
                  <a:lnTo>
                    <a:pt x="17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354"/>
            <p:cNvSpPr>
              <a:spLocks/>
            </p:cNvSpPr>
            <p:nvPr/>
          </p:nvSpPr>
          <p:spPr bwMode="auto">
            <a:xfrm>
              <a:off x="4642" y="3342"/>
              <a:ext cx="18" cy="140"/>
            </a:xfrm>
            <a:custGeom>
              <a:avLst/>
              <a:gdLst>
                <a:gd name="T0" fmla="*/ 18 w 10"/>
                <a:gd name="T1" fmla="*/ 121 h 75"/>
                <a:gd name="T2" fmla="*/ 0 w 10"/>
                <a:gd name="T3" fmla="*/ 140 h 75"/>
                <a:gd name="T4" fmla="*/ 0 w 10"/>
                <a:gd name="T5" fmla="*/ 19 h 75"/>
                <a:gd name="T6" fmla="*/ 18 w 10"/>
                <a:gd name="T7" fmla="*/ 0 h 75"/>
                <a:gd name="T8" fmla="*/ 18 w 10"/>
                <a:gd name="T9" fmla="*/ 12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5"/>
                <a:gd name="T17" fmla="*/ 10 w 10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5">
                  <a:moveTo>
                    <a:pt x="10" y="65"/>
                  </a:moveTo>
                  <a:cubicBezTo>
                    <a:pt x="7" y="68"/>
                    <a:pt x="4" y="72"/>
                    <a:pt x="0" y="7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7" y="3"/>
                    <a:pt x="10" y="0"/>
                  </a:cubicBezTo>
                  <a:lnTo>
                    <a:pt x="1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355"/>
            <p:cNvSpPr>
              <a:spLocks/>
            </p:cNvSpPr>
            <p:nvPr/>
          </p:nvSpPr>
          <p:spPr bwMode="auto">
            <a:xfrm>
              <a:off x="4115" y="3487"/>
              <a:ext cx="23" cy="126"/>
            </a:xfrm>
            <a:custGeom>
              <a:avLst/>
              <a:gdLst>
                <a:gd name="T0" fmla="*/ 0 w 13"/>
                <a:gd name="T1" fmla="*/ 122 h 67"/>
                <a:gd name="T2" fmla="*/ 23 w 13"/>
                <a:gd name="T3" fmla="*/ 126 h 67"/>
                <a:gd name="T4" fmla="*/ 23 w 13"/>
                <a:gd name="T5" fmla="*/ 2 h 67"/>
                <a:gd name="T6" fmla="*/ 0 w 13"/>
                <a:gd name="T7" fmla="*/ 0 h 67"/>
                <a:gd name="T8" fmla="*/ 0 w 13"/>
                <a:gd name="T9" fmla="*/ 12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7"/>
                <a:gd name="T17" fmla="*/ 13 w 13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7">
                  <a:moveTo>
                    <a:pt x="0" y="65"/>
                  </a:moveTo>
                  <a:cubicBezTo>
                    <a:pt x="4" y="66"/>
                    <a:pt x="9" y="67"/>
                    <a:pt x="13" y="6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356"/>
            <p:cNvSpPr>
              <a:spLocks/>
            </p:cNvSpPr>
            <p:nvPr/>
          </p:nvSpPr>
          <p:spPr bwMode="auto">
            <a:xfrm>
              <a:off x="4056" y="3478"/>
              <a:ext cx="21" cy="127"/>
            </a:xfrm>
            <a:custGeom>
              <a:avLst/>
              <a:gdLst>
                <a:gd name="T0" fmla="*/ 0 w 12"/>
                <a:gd name="T1" fmla="*/ 123 h 68"/>
                <a:gd name="T2" fmla="*/ 21 w 12"/>
                <a:gd name="T3" fmla="*/ 127 h 68"/>
                <a:gd name="T4" fmla="*/ 21 w 12"/>
                <a:gd name="T5" fmla="*/ 4 h 68"/>
                <a:gd name="T6" fmla="*/ 0 w 12"/>
                <a:gd name="T7" fmla="*/ 0 h 68"/>
                <a:gd name="T8" fmla="*/ 0 w 12"/>
                <a:gd name="T9" fmla="*/ 123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8"/>
                <a:gd name="T17" fmla="*/ 12 w 12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8">
                  <a:moveTo>
                    <a:pt x="0" y="66"/>
                  </a:moveTo>
                  <a:cubicBezTo>
                    <a:pt x="4" y="67"/>
                    <a:pt x="8" y="67"/>
                    <a:pt x="12" y="6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357"/>
            <p:cNvSpPr>
              <a:spLocks/>
            </p:cNvSpPr>
            <p:nvPr/>
          </p:nvSpPr>
          <p:spPr bwMode="auto">
            <a:xfrm>
              <a:off x="3854" y="3392"/>
              <a:ext cx="39" cy="123"/>
            </a:xfrm>
            <a:custGeom>
              <a:avLst/>
              <a:gdLst>
                <a:gd name="T0" fmla="*/ 0 w 22"/>
                <a:gd name="T1" fmla="*/ 97 h 66"/>
                <a:gd name="T2" fmla="*/ 39 w 22"/>
                <a:gd name="T3" fmla="*/ 123 h 66"/>
                <a:gd name="T4" fmla="*/ 39 w 22"/>
                <a:gd name="T5" fmla="*/ 26 h 66"/>
                <a:gd name="T6" fmla="*/ 0 w 22"/>
                <a:gd name="T7" fmla="*/ 0 h 66"/>
                <a:gd name="T8" fmla="*/ 0 w 22"/>
                <a:gd name="T9" fmla="*/ 97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66"/>
                <a:gd name="T17" fmla="*/ 22 w 2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66">
                  <a:moveTo>
                    <a:pt x="0" y="52"/>
                  </a:moveTo>
                  <a:cubicBezTo>
                    <a:pt x="7" y="57"/>
                    <a:pt x="14" y="61"/>
                    <a:pt x="22" y="6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358"/>
            <p:cNvSpPr>
              <a:spLocks/>
            </p:cNvSpPr>
            <p:nvPr/>
          </p:nvSpPr>
          <p:spPr bwMode="auto">
            <a:xfrm>
              <a:off x="4206" y="3297"/>
              <a:ext cx="443" cy="153"/>
            </a:xfrm>
            <a:custGeom>
              <a:avLst/>
              <a:gdLst>
                <a:gd name="T0" fmla="*/ 0 w 253"/>
                <a:gd name="T1" fmla="*/ 153 h 82"/>
                <a:gd name="T2" fmla="*/ 443 w 253"/>
                <a:gd name="T3" fmla="*/ 0 h 82"/>
                <a:gd name="T4" fmla="*/ 0 w 253"/>
                <a:gd name="T5" fmla="*/ 153 h 82"/>
                <a:gd name="T6" fmla="*/ 0 60000 65536"/>
                <a:gd name="T7" fmla="*/ 0 60000 65536"/>
                <a:gd name="T8" fmla="*/ 0 60000 65536"/>
                <a:gd name="T9" fmla="*/ 0 w 253"/>
                <a:gd name="T10" fmla="*/ 0 h 82"/>
                <a:gd name="T11" fmla="*/ 253 w 253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" h="82">
                  <a:moveTo>
                    <a:pt x="0" y="82"/>
                  </a:moveTo>
                  <a:cubicBezTo>
                    <a:pt x="57" y="82"/>
                    <a:pt x="193" y="71"/>
                    <a:pt x="253" y="0"/>
                  </a:cubicBezTo>
                  <a:cubicBezTo>
                    <a:pt x="233" y="14"/>
                    <a:pt x="140" y="68"/>
                    <a:pt x="0" y="82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359"/>
            <p:cNvSpPr>
              <a:spLocks/>
            </p:cNvSpPr>
            <p:nvPr/>
          </p:nvSpPr>
          <p:spPr bwMode="auto">
            <a:xfrm>
              <a:off x="3854" y="3392"/>
              <a:ext cx="39" cy="62"/>
            </a:xfrm>
            <a:custGeom>
              <a:avLst/>
              <a:gdLst>
                <a:gd name="T0" fmla="*/ 0 w 22"/>
                <a:gd name="T1" fmla="*/ 34 h 33"/>
                <a:gd name="T2" fmla="*/ 39 w 22"/>
                <a:gd name="T3" fmla="*/ 62 h 33"/>
                <a:gd name="T4" fmla="*/ 39 w 22"/>
                <a:gd name="T5" fmla="*/ 26 h 33"/>
                <a:gd name="T6" fmla="*/ 0 w 22"/>
                <a:gd name="T7" fmla="*/ 0 h 33"/>
                <a:gd name="T8" fmla="*/ 0 w 22"/>
                <a:gd name="T9" fmla="*/ 3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18"/>
                  </a:moveTo>
                  <a:cubicBezTo>
                    <a:pt x="7" y="24"/>
                    <a:pt x="14" y="29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360"/>
            <p:cNvSpPr>
              <a:spLocks/>
            </p:cNvSpPr>
            <p:nvPr/>
          </p:nvSpPr>
          <p:spPr bwMode="auto">
            <a:xfrm>
              <a:off x="3914" y="3428"/>
              <a:ext cx="30" cy="52"/>
            </a:xfrm>
            <a:custGeom>
              <a:avLst/>
              <a:gdLst>
                <a:gd name="T0" fmla="*/ 0 w 17"/>
                <a:gd name="T1" fmla="*/ 39 h 28"/>
                <a:gd name="T2" fmla="*/ 30 w 17"/>
                <a:gd name="T3" fmla="*/ 52 h 28"/>
                <a:gd name="T4" fmla="*/ 30 w 17"/>
                <a:gd name="T5" fmla="*/ 15 h 28"/>
                <a:gd name="T6" fmla="*/ 0 w 17"/>
                <a:gd name="T7" fmla="*/ 0 h 28"/>
                <a:gd name="T8" fmla="*/ 0 w 17"/>
                <a:gd name="T9" fmla="*/ 3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8"/>
                <a:gd name="T17" fmla="*/ 17 w 1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8">
                  <a:moveTo>
                    <a:pt x="0" y="21"/>
                  </a:moveTo>
                  <a:cubicBezTo>
                    <a:pt x="5" y="23"/>
                    <a:pt x="11" y="26"/>
                    <a:pt x="17" y="2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361"/>
            <p:cNvSpPr>
              <a:spLocks/>
            </p:cNvSpPr>
            <p:nvPr/>
          </p:nvSpPr>
          <p:spPr bwMode="auto">
            <a:xfrm>
              <a:off x="4568" y="3392"/>
              <a:ext cx="41" cy="64"/>
            </a:xfrm>
            <a:custGeom>
              <a:avLst/>
              <a:gdLst>
                <a:gd name="T0" fmla="*/ 0 w 23"/>
                <a:gd name="T1" fmla="*/ 64 h 34"/>
                <a:gd name="T2" fmla="*/ 41 w 23"/>
                <a:gd name="T3" fmla="*/ 38 h 34"/>
                <a:gd name="T4" fmla="*/ 41 w 23"/>
                <a:gd name="T5" fmla="*/ 0 h 34"/>
                <a:gd name="T6" fmla="*/ 0 w 23"/>
                <a:gd name="T7" fmla="*/ 26 h 34"/>
                <a:gd name="T8" fmla="*/ 0 w 23"/>
                <a:gd name="T9" fmla="*/ 6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34"/>
                  </a:moveTo>
                  <a:cubicBezTo>
                    <a:pt x="8" y="30"/>
                    <a:pt x="16" y="25"/>
                    <a:pt x="23" y="2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62"/>
            <p:cNvSpPr>
              <a:spLocks/>
            </p:cNvSpPr>
            <p:nvPr/>
          </p:nvSpPr>
          <p:spPr bwMode="auto">
            <a:xfrm>
              <a:off x="4519" y="3428"/>
              <a:ext cx="30" cy="54"/>
            </a:xfrm>
            <a:custGeom>
              <a:avLst/>
              <a:gdLst>
                <a:gd name="T0" fmla="*/ 0 w 17"/>
                <a:gd name="T1" fmla="*/ 54 h 29"/>
                <a:gd name="T2" fmla="*/ 30 w 17"/>
                <a:gd name="T3" fmla="*/ 41 h 29"/>
                <a:gd name="T4" fmla="*/ 30 w 17"/>
                <a:gd name="T5" fmla="*/ 0 h 29"/>
                <a:gd name="T6" fmla="*/ 0 w 17"/>
                <a:gd name="T7" fmla="*/ 15 h 29"/>
                <a:gd name="T8" fmla="*/ 0 w 17"/>
                <a:gd name="T9" fmla="*/ 5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0" y="29"/>
                  </a:moveTo>
                  <a:cubicBezTo>
                    <a:pt x="6" y="27"/>
                    <a:pt x="11" y="24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63"/>
            <p:cNvSpPr>
              <a:spLocks/>
            </p:cNvSpPr>
            <p:nvPr/>
          </p:nvSpPr>
          <p:spPr bwMode="auto">
            <a:xfrm>
              <a:off x="4642" y="3342"/>
              <a:ext cx="18" cy="54"/>
            </a:xfrm>
            <a:custGeom>
              <a:avLst/>
              <a:gdLst>
                <a:gd name="T0" fmla="*/ 18 w 10"/>
                <a:gd name="T1" fmla="*/ 34 h 29"/>
                <a:gd name="T2" fmla="*/ 18 w 10"/>
                <a:gd name="T3" fmla="*/ 0 h 29"/>
                <a:gd name="T4" fmla="*/ 0 w 10"/>
                <a:gd name="T5" fmla="*/ 19 h 29"/>
                <a:gd name="T6" fmla="*/ 0 w 10"/>
                <a:gd name="T7" fmla="*/ 54 h 29"/>
                <a:gd name="T8" fmla="*/ 18 w 10"/>
                <a:gd name="T9" fmla="*/ 3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9"/>
                <a:gd name="T17" fmla="*/ 10 w 1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9">
                  <a:moveTo>
                    <a:pt x="10" y="18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6"/>
                    <a:pt x="7" y="22"/>
                    <a:pt x="10" y="18"/>
                  </a:cubicBez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64"/>
            <p:cNvSpPr>
              <a:spLocks/>
            </p:cNvSpPr>
            <p:nvPr/>
          </p:nvSpPr>
          <p:spPr bwMode="auto">
            <a:xfrm>
              <a:off x="4115" y="3487"/>
              <a:ext cx="23" cy="45"/>
            </a:xfrm>
            <a:custGeom>
              <a:avLst/>
              <a:gdLst>
                <a:gd name="T0" fmla="*/ 0 w 13"/>
                <a:gd name="T1" fmla="*/ 41 h 24"/>
                <a:gd name="T2" fmla="*/ 23 w 13"/>
                <a:gd name="T3" fmla="*/ 45 h 24"/>
                <a:gd name="T4" fmla="*/ 23 w 13"/>
                <a:gd name="T5" fmla="*/ 2 h 24"/>
                <a:gd name="T6" fmla="*/ 0 w 13"/>
                <a:gd name="T7" fmla="*/ 0 h 24"/>
                <a:gd name="T8" fmla="*/ 0 w 13"/>
                <a:gd name="T9" fmla="*/ 4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22"/>
                  </a:moveTo>
                  <a:cubicBezTo>
                    <a:pt x="4" y="23"/>
                    <a:pt x="9" y="23"/>
                    <a:pt x="13" y="2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65"/>
            <p:cNvSpPr>
              <a:spLocks/>
            </p:cNvSpPr>
            <p:nvPr/>
          </p:nvSpPr>
          <p:spPr bwMode="auto">
            <a:xfrm>
              <a:off x="4056" y="3478"/>
              <a:ext cx="21" cy="43"/>
            </a:xfrm>
            <a:custGeom>
              <a:avLst/>
              <a:gdLst>
                <a:gd name="T0" fmla="*/ 0 w 12"/>
                <a:gd name="T1" fmla="*/ 39 h 23"/>
                <a:gd name="T2" fmla="*/ 21 w 12"/>
                <a:gd name="T3" fmla="*/ 43 h 23"/>
                <a:gd name="T4" fmla="*/ 21 w 12"/>
                <a:gd name="T5" fmla="*/ 4 h 23"/>
                <a:gd name="T6" fmla="*/ 0 w 12"/>
                <a:gd name="T7" fmla="*/ 0 h 23"/>
                <a:gd name="T8" fmla="*/ 0 w 12"/>
                <a:gd name="T9" fmla="*/ 3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3"/>
                <a:gd name="T17" fmla="*/ 12 w 1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3">
                  <a:moveTo>
                    <a:pt x="0" y="21"/>
                  </a:moveTo>
                  <a:cubicBezTo>
                    <a:pt x="4" y="22"/>
                    <a:pt x="8" y="23"/>
                    <a:pt x="12" y="2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66"/>
            <p:cNvSpPr>
              <a:spLocks/>
            </p:cNvSpPr>
            <p:nvPr/>
          </p:nvSpPr>
          <p:spPr bwMode="auto">
            <a:xfrm>
              <a:off x="4262" y="2957"/>
              <a:ext cx="419" cy="213"/>
            </a:xfrm>
            <a:custGeom>
              <a:avLst/>
              <a:gdLst>
                <a:gd name="T0" fmla="*/ 0 w 239"/>
                <a:gd name="T1" fmla="*/ 0 h 114"/>
                <a:gd name="T2" fmla="*/ 419 w 239"/>
                <a:gd name="T3" fmla="*/ 213 h 114"/>
                <a:gd name="T4" fmla="*/ 5 w 239"/>
                <a:gd name="T5" fmla="*/ 47 h 114"/>
                <a:gd name="T6" fmla="*/ 74 w 239"/>
                <a:gd name="T7" fmla="*/ 28 h 114"/>
                <a:gd name="T8" fmla="*/ 0 w 23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114"/>
                <a:gd name="T17" fmla="*/ 239 w 23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114">
                  <a:moveTo>
                    <a:pt x="0" y="0"/>
                  </a:moveTo>
                  <a:cubicBezTo>
                    <a:pt x="52" y="0"/>
                    <a:pt x="213" y="32"/>
                    <a:pt x="239" y="114"/>
                  </a:cubicBezTo>
                  <a:cubicBezTo>
                    <a:pt x="196" y="62"/>
                    <a:pt x="102" y="25"/>
                    <a:pt x="3" y="25"/>
                  </a:cubicBezTo>
                  <a:cubicBezTo>
                    <a:pt x="22" y="23"/>
                    <a:pt x="42" y="21"/>
                    <a:pt x="42" y="15"/>
                  </a:cubicBezTo>
                  <a:cubicBezTo>
                    <a:pt x="42" y="9"/>
                    <a:pt x="20" y="3"/>
                    <a:pt x="0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67"/>
            <p:cNvSpPr>
              <a:spLocks/>
            </p:cNvSpPr>
            <p:nvPr/>
          </p:nvSpPr>
          <p:spPr bwMode="auto">
            <a:xfrm>
              <a:off x="3775" y="3047"/>
              <a:ext cx="156" cy="151"/>
            </a:xfrm>
            <a:custGeom>
              <a:avLst/>
              <a:gdLst>
                <a:gd name="T0" fmla="*/ 105 w 89"/>
                <a:gd name="T1" fmla="*/ 0 h 81"/>
                <a:gd name="T2" fmla="*/ 0 w 89"/>
                <a:gd name="T3" fmla="*/ 151 h 81"/>
                <a:gd name="T4" fmla="*/ 156 w 89"/>
                <a:gd name="T5" fmla="*/ 17 h 81"/>
                <a:gd name="T6" fmla="*/ 95 w 89"/>
                <a:gd name="T7" fmla="*/ 26 h 81"/>
                <a:gd name="T8" fmla="*/ 105 w 8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81"/>
                <a:gd name="T17" fmla="*/ 89 w 89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81">
                  <a:moveTo>
                    <a:pt x="60" y="0"/>
                  </a:moveTo>
                  <a:cubicBezTo>
                    <a:pt x="41" y="10"/>
                    <a:pt x="1" y="42"/>
                    <a:pt x="0" y="81"/>
                  </a:cubicBezTo>
                  <a:cubicBezTo>
                    <a:pt x="8" y="65"/>
                    <a:pt x="25" y="30"/>
                    <a:pt x="89" y="9"/>
                  </a:cubicBezTo>
                  <a:cubicBezTo>
                    <a:pt x="69" y="16"/>
                    <a:pt x="57" y="17"/>
                    <a:pt x="54" y="14"/>
                  </a:cubicBezTo>
                  <a:cubicBezTo>
                    <a:pt x="52" y="11"/>
                    <a:pt x="54" y="3"/>
                    <a:pt x="60" y="0"/>
                  </a:cubicBez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8"/>
            <p:cNvSpPr>
              <a:spLocks/>
            </p:cNvSpPr>
            <p:nvPr/>
          </p:nvSpPr>
          <p:spPr bwMode="auto">
            <a:xfrm>
              <a:off x="3760" y="3300"/>
              <a:ext cx="925" cy="320"/>
            </a:xfrm>
            <a:custGeom>
              <a:avLst/>
              <a:gdLst>
                <a:gd name="T0" fmla="*/ 925 w 528"/>
                <a:gd name="T1" fmla="*/ 0 h 171"/>
                <a:gd name="T2" fmla="*/ 463 w 528"/>
                <a:gd name="T3" fmla="*/ 204 h 171"/>
                <a:gd name="T4" fmla="*/ 0 w 528"/>
                <a:gd name="T5" fmla="*/ 0 h 171"/>
                <a:gd name="T6" fmla="*/ 0 w 528"/>
                <a:gd name="T7" fmla="*/ 75 h 171"/>
                <a:gd name="T8" fmla="*/ 463 w 528"/>
                <a:gd name="T9" fmla="*/ 320 h 171"/>
                <a:gd name="T10" fmla="*/ 925 w 528"/>
                <a:gd name="T11" fmla="*/ 75 h 171"/>
                <a:gd name="T12" fmla="*/ 925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8"/>
                <a:gd name="T22" fmla="*/ 0 h 171"/>
                <a:gd name="T23" fmla="*/ 528 w 528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9"/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459 w 525"/>
                <a:gd name="T1" fmla="*/ 198 h 135"/>
                <a:gd name="T2" fmla="*/ 0 w 525"/>
                <a:gd name="T3" fmla="*/ 0 h 135"/>
                <a:gd name="T4" fmla="*/ 459 w 525"/>
                <a:gd name="T5" fmla="*/ 252 h 135"/>
                <a:gd name="T6" fmla="*/ 919 w 525"/>
                <a:gd name="T7" fmla="*/ 0 h 135"/>
                <a:gd name="T8" fmla="*/ 459 w 525"/>
                <a:gd name="T9" fmla="*/ 19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35"/>
                <a:gd name="T17" fmla="*/ 525 w 52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EFD58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70"/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917 w 524"/>
                <a:gd name="T1" fmla="*/ 226 h 240"/>
                <a:gd name="T2" fmla="*/ 459 w 524"/>
                <a:gd name="T3" fmla="*/ 0 h 240"/>
                <a:gd name="T4" fmla="*/ 0 w 524"/>
                <a:gd name="T5" fmla="*/ 220 h 240"/>
                <a:gd name="T6" fmla="*/ 128 w 524"/>
                <a:gd name="T7" fmla="*/ 370 h 240"/>
                <a:gd name="T8" fmla="*/ 459 w 524"/>
                <a:gd name="T9" fmla="*/ 448 h 240"/>
                <a:gd name="T10" fmla="*/ 791 w 524"/>
                <a:gd name="T11" fmla="*/ 370 h 240"/>
                <a:gd name="T12" fmla="*/ 917 w 524"/>
                <a:gd name="T13" fmla="*/ 22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4"/>
                <a:gd name="T22" fmla="*/ 0 h 240"/>
                <a:gd name="T23" fmla="*/ 524 w 524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71"/>
            <p:cNvSpPr>
              <a:spLocks/>
            </p:cNvSpPr>
            <p:nvPr/>
          </p:nvSpPr>
          <p:spPr bwMode="auto">
            <a:xfrm>
              <a:off x="3792" y="3024"/>
              <a:ext cx="917" cy="448"/>
            </a:xfrm>
            <a:custGeom>
              <a:avLst/>
              <a:gdLst>
                <a:gd name="T0" fmla="*/ 917 w 524"/>
                <a:gd name="T1" fmla="*/ 226 h 240"/>
                <a:gd name="T2" fmla="*/ 459 w 524"/>
                <a:gd name="T3" fmla="*/ 0 h 240"/>
                <a:gd name="T4" fmla="*/ 0 w 524"/>
                <a:gd name="T5" fmla="*/ 220 h 240"/>
                <a:gd name="T6" fmla="*/ 128 w 524"/>
                <a:gd name="T7" fmla="*/ 370 h 240"/>
                <a:gd name="T8" fmla="*/ 459 w 524"/>
                <a:gd name="T9" fmla="*/ 448 h 240"/>
                <a:gd name="T10" fmla="*/ 791 w 524"/>
                <a:gd name="T11" fmla="*/ 370 h 240"/>
                <a:gd name="T12" fmla="*/ 917 w 524"/>
                <a:gd name="T13" fmla="*/ 22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4"/>
                <a:gd name="T22" fmla="*/ 0 h 240"/>
                <a:gd name="T23" fmla="*/ 524 w 524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72"/>
            <p:cNvSpPr>
              <a:spLocks/>
            </p:cNvSpPr>
            <p:nvPr/>
          </p:nvSpPr>
          <p:spPr bwMode="auto">
            <a:xfrm>
              <a:off x="3804" y="3078"/>
              <a:ext cx="863" cy="386"/>
            </a:xfrm>
            <a:custGeom>
              <a:avLst/>
              <a:gdLst>
                <a:gd name="T0" fmla="*/ 432 w 493"/>
                <a:gd name="T1" fmla="*/ 0 h 207"/>
                <a:gd name="T2" fmla="*/ 0 w 493"/>
                <a:gd name="T3" fmla="*/ 218 h 207"/>
                <a:gd name="T4" fmla="*/ 102 w 493"/>
                <a:gd name="T5" fmla="*/ 308 h 207"/>
                <a:gd name="T6" fmla="*/ 432 w 493"/>
                <a:gd name="T7" fmla="*/ 386 h 207"/>
                <a:gd name="T8" fmla="*/ 765 w 493"/>
                <a:gd name="T9" fmla="*/ 308 h 207"/>
                <a:gd name="T10" fmla="*/ 863 w 493"/>
                <a:gd name="T11" fmla="*/ 222 h 207"/>
                <a:gd name="T12" fmla="*/ 432 w 493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3"/>
                <a:gd name="T22" fmla="*/ 0 h 207"/>
                <a:gd name="T23" fmla="*/ 493 w 493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3" h="207">
                  <a:moveTo>
                    <a:pt x="247" y="0"/>
                  </a:moveTo>
                  <a:cubicBezTo>
                    <a:pt x="128" y="0"/>
                    <a:pt x="15" y="51"/>
                    <a:pt x="0" y="117"/>
                  </a:cubicBezTo>
                  <a:cubicBezTo>
                    <a:pt x="13" y="135"/>
                    <a:pt x="32" y="151"/>
                    <a:pt x="58" y="165"/>
                  </a:cubicBezTo>
                  <a:cubicBezTo>
                    <a:pt x="108" y="192"/>
                    <a:pt x="175" y="207"/>
                    <a:pt x="247" y="207"/>
                  </a:cubicBezTo>
                  <a:cubicBezTo>
                    <a:pt x="319" y="207"/>
                    <a:pt x="386" y="192"/>
                    <a:pt x="437" y="165"/>
                  </a:cubicBezTo>
                  <a:cubicBezTo>
                    <a:pt x="461" y="151"/>
                    <a:pt x="480" y="136"/>
                    <a:pt x="493" y="119"/>
                  </a:cubicBezTo>
                  <a:cubicBezTo>
                    <a:pt x="489" y="58"/>
                    <a:pt x="363" y="0"/>
                    <a:pt x="247" y="0"/>
                  </a:cubicBez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373"/>
            <p:cNvSpPr>
              <a:spLocks/>
            </p:cNvSpPr>
            <p:nvPr/>
          </p:nvSpPr>
          <p:spPr bwMode="auto">
            <a:xfrm>
              <a:off x="3788" y="3032"/>
              <a:ext cx="539" cy="205"/>
            </a:xfrm>
            <a:custGeom>
              <a:avLst/>
              <a:gdLst>
                <a:gd name="T0" fmla="*/ 0 w 308"/>
                <a:gd name="T1" fmla="*/ 205 h 110"/>
                <a:gd name="T2" fmla="*/ 404 w 308"/>
                <a:gd name="T3" fmla="*/ 0 h 110"/>
                <a:gd name="T4" fmla="*/ 539 w 308"/>
                <a:gd name="T5" fmla="*/ 17 h 110"/>
                <a:gd name="T6" fmla="*/ 0 w 308"/>
                <a:gd name="T7" fmla="*/ 205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110"/>
                <a:gd name="T14" fmla="*/ 308 w 30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110">
                  <a:moveTo>
                    <a:pt x="0" y="110"/>
                  </a:moveTo>
                  <a:cubicBezTo>
                    <a:pt x="14" y="48"/>
                    <a:pt x="120" y="0"/>
                    <a:pt x="231" y="0"/>
                  </a:cubicBezTo>
                  <a:cubicBezTo>
                    <a:pt x="257" y="0"/>
                    <a:pt x="283" y="3"/>
                    <a:pt x="308" y="9"/>
                  </a:cubicBezTo>
                  <a:cubicBezTo>
                    <a:pt x="254" y="0"/>
                    <a:pt x="49" y="6"/>
                    <a:pt x="0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374"/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917 w 524"/>
                <a:gd name="T1" fmla="*/ 226 h 240"/>
                <a:gd name="T2" fmla="*/ 459 w 524"/>
                <a:gd name="T3" fmla="*/ 0 h 240"/>
                <a:gd name="T4" fmla="*/ 0 w 524"/>
                <a:gd name="T5" fmla="*/ 220 h 240"/>
                <a:gd name="T6" fmla="*/ 128 w 524"/>
                <a:gd name="T7" fmla="*/ 370 h 240"/>
                <a:gd name="T8" fmla="*/ 459 w 524"/>
                <a:gd name="T9" fmla="*/ 448 h 240"/>
                <a:gd name="T10" fmla="*/ 791 w 524"/>
                <a:gd name="T11" fmla="*/ 370 h 240"/>
                <a:gd name="T12" fmla="*/ 917 w 524"/>
                <a:gd name="T13" fmla="*/ 22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4"/>
                <a:gd name="T22" fmla="*/ 0 h 240"/>
                <a:gd name="T23" fmla="*/ 524 w 524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375"/>
            <p:cNvSpPr>
              <a:spLocks/>
            </p:cNvSpPr>
            <p:nvPr/>
          </p:nvSpPr>
          <p:spPr bwMode="auto">
            <a:xfrm>
              <a:off x="3753" y="3204"/>
              <a:ext cx="961" cy="427"/>
            </a:xfrm>
            <a:custGeom>
              <a:avLst/>
              <a:gdLst>
                <a:gd name="T0" fmla="*/ 961 w 549"/>
                <a:gd name="T1" fmla="*/ 151 h 229"/>
                <a:gd name="T2" fmla="*/ 480 w 549"/>
                <a:gd name="T3" fmla="*/ 427 h 229"/>
                <a:gd name="T4" fmla="*/ 0 w 549"/>
                <a:gd name="T5" fmla="*/ 151 h 229"/>
                <a:gd name="T6" fmla="*/ 0 w 549"/>
                <a:gd name="T7" fmla="*/ 0 h 229"/>
                <a:gd name="T8" fmla="*/ 480 w 549"/>
                <a:gd name="T9" fmla="*/ 278 h 229"/>
                <a:gd name="T10" fmla="*/ 961 w 549"/>
                <a:gd name="T11" fmla="*/ 0 h 229"/>
                <a:gd name="T12" fmla="*/ 961 w 549"/>
                <a:gd name="T13" fmla="*/ 15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9"/>
                <a:gd name="T22" fmla="*/ 0 h 229"/>
                <a:gd name="T23" fmla="*/ 549 w 549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376"/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" name="Freeform 377"/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131 w 529"/>
                <a:gd name="T1" fmla="*/ 439 h 277"/>
                <a:gd name="T2" fmla="*/ 0 w 529"/>
                <a:gd name="T3" fmla="*/ 258 h 277"/>
                <a:gd name="T4" fmla="*/ 131 w 529"/>
                <a:gd name="T5" fmla="*/ 78 h 277"/>
                <a:gd name="T6" fmla="*/ 462 w 529"/>
                <a:gd name="T7" fmla="*/ 0 h 277"/>
                <a:gd name="T8" fmla="*/ 795 w 529"/>
                <a:gd name="T9" fmla="*/ 78 h 277"/>
                <a:gd name="T10" fmla="*/ 926 w 529"/>
                <a:gd name="T11" fmla="*/ 258 h 277"/>
                <a:gd name="T12" fmla="*/ 795 w 529"/>
                <a:gd name="T13" fmla="*/ 439 h 277"/>
                <a:gd name="T14" fmla="*/ 462 w 529"/>
                <a:gd name="T15" fmla="*/ 517 h 277"/>
                <a:gd name="T16" fmla="*/ 131 w 529"/>
                <a:gd name="T17" fmla="*/ 43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9"/>
                <a:gd name="T28" fmla="*/ 0 h 277"/>
                <a:gd name="T29" fmla="*/ 529 w 529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378"/>
            <p:cNvSpPr>
              <a:spLocks/>
            </p:cNvSpPr>
            <p:nvPr/>
          </p:nvSpPr>
          <p:spPr bwMode="auto">
            <a:xfrm>
              <a:off x="3907" y="3075"/>
              <a:ext cx="681" cy="112"/>
            </a:xfrm>
            <a:custGeom>
              <a:avLst/>
              <a:gdLst>
                <a:gd name="T0" fmla="*/ 0 w 389"/>
                <a:gd name="T1" fmla="*/ 88 h 60"/>
                <a:gd name="T2" fmla="*/ 0 w 389"/>
                <a:gd name="T3" fmla="*/ 88 h 60"/>
                <a:gd name="T4" fmla="*/ 326 w 389"/>
                <a:gd name="T5" fmla="*/ 4 h 60"/>
                <a:gd name="T6" fmla="*/ 681 w 389"/>
                <a:gd name="T7" fmla="*/ 112 h 60"/>
                <a:gd name="T8" fmla="*/ 681 w 389"/>
                <a:gd name="T9" fmla="*/ 112 h 60"/>
                <a:gd name="T10" fmla="*/ 326 w 389"/>
                <a:gd name="T11" fmla="*/ 0 h 60"/>
                <a:gd name="T12" fmla="*/ 0 w 389"/>
                <a:gd name="T13" fmla="*/ 88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"/>
                <a:gd name="T22" fmla="*/ 0 h 60"/>
                <a:gd name="T23" fmla="*/ 389 w 38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" h="60"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8" y="18"/>
                    <a:pt x="118" y="2"/>
                    <a:pt x="186" y="2"/>
                  </a:cubicBezTo>
                  <a:cubicBezTo>
                    <a:pt x="258" y="2"/>
                    <a:pt x="340" y="25"/>
                    <a:pt x="389" y="60"/>
                  </a:cubicBezTo>
                  <a:cubicBezTo>
                    <a:pt x="389" y="60"/>
                    <a:pt x="389" y="60"/>
                    <a:pt x="389" y="60"/>
                  </a:cubicBezTo>
                  <a:cubicBezTo>
                    <a:pt x="340" y="24"/>
                    <a:pt x="258" y="0"/>
                    <a:pt x="186" y="0"/>
                  </a:cubicBezTo>
                  <a:cubicBezTo>
                    <a:pt x="118" y="0"/>
                    <a:pt x="48" y="18"/>
                    <a:pt x="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Oval 379"/>
            <p:cNvSpPr>
              <a:spLocks noChangeArrowheads="1"/>
            </p:cNvSpPr>
            <p:nvPr/>
          </p:nvSpPr>
          <p:spPr bwMode="auto">
            <a:xfrm>
              <a:off x="3882" y="3444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0" name="Oval 380"/>
            <p:cNvSpPr>
              <a:spLocks noChangeArrowheads="1"/>
            </p:cNvSpPr>
            <p:nvPr/>
          </p:nvSpPr>
          <p:spPr bwMode="auto">
            <a:xfrm>
              <a:off x="3910" y="3463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1" name="Oval 381"/>
            <p:cNvSpPr>
              <a:spLocks noChangeArrowheads="1"/>
            </p:cNvSpPr>
            <p:nvPr/>
          </p:nvSpPr>
          <p:spPr bwMode="auto">
            <a:xfrm>
              <a:off x="3867" y="3437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2" name="Freeform 382"/>
            <p:cNvSpPr>
              <a:spLocks/>
            </p:cNvSpPr>
            <p:nvPr/>
          </p:nvSpPr>
          <p:spPr bwMode="auto">
            <a:xfrm>
              <a:off x="3902" y="3133"/>
              <a:ext cx="40" cy="43"/>
            </a:xfrm>
            <a:custGeom>
              <a:avLst/>
              <a:gdLst>
                <a:gd name="T0" fmla="*/ 3 w 23"/>
                <a:gd name="T1" fmla="*/ 28 h 23"/>
                <a:gd name="T2" fmla="*/ 14 w 23"/>
                <a:gd name="T3" fmla="*/ 4 h 23"/>
                <a:gd name="T4" fmla="*/ 37 w 23"/>
                <a:gd name="T5" fmla="*/ 15 h 23"/>
                <a:gd name="T6" fmla="*/ 26 w 23"/>
                <a:gd name="T7" fmla="*/ 39 h 23"/>
                <a:gd name="T8" fmla="*/ 3 w 23"/>
                <a:gd name="T9" fmla="*/ 2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2" y="15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383"/>
            <p:cNvSpPr>
              <a:spLocks/>
            </p:cNvSpPr>
            <p:nvPr/>
          </p:nvSpPr>
          <p:spPr bwMode="auto">
            <a:xfrm>
              <a:off x="3942" y="3127"/>
              <a:ext cx="28" cy="30"/>
            </a:xfrm>
            <a:custGeom>
              <a:avLst/>
              <a:gdLst>
                <a:gd name="T0" fmla="*/ 2 w 16"/>
                <a:gd name="T1" fmla="*/ 19 h 16"/>
                <a:gd name="T2" fmla="*/ 9 w 16"/>
                <a:gd name="T3" fmla="*/ 2 h 16"/>
                <a:gd name="T4" fmla="*/ 26 w 16"/>
                <a:gd name="T5" fmla="*/ 9 h 16"/>
                <a:gd name="T6" fmla="*/ 17 w 16"/>
                <a:gd name="T7" fmla="*/ 26 h 16"/>
                <a:gd name="T8" fmla="*/ 2 w 16"/>
                <a:gd name="T9" fmla="*/ 1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3" y="2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384"/>
            <p:cNvSpPr>
              <a:spLocks/>
            </p:cNvSpPr>
            <p:nvPr/>
          </p:nvSpPr>
          <p:spPr bwMode="auto">
            <a:xfrm>
              <a:off x="3877" y="3163"/>
              <a:ext cx="28" cy="29"/>
            </a:xfrm>
            <a:custGeom>
              <a:avLst/>
              <a:gdLst>
                <a:gd name="T0" fmla="*/ 2 w 16"/>
                <a:gd name="T1" fmla="*/ 18 h 16"/>
                <a:gd name="T2" fmla="*/ 10 w 16"/>
                <a:gd name="T3" fmla="*/ 2 h 16"/>
                <a:gd name="T4" fmla="*/ 26 w 16"/>
                <a:gd name="T5" fmla="*/ 9 h 16"/>
                <a:gd name="T6" fmla="*/ 17 w 16"/>
                <a:gd name="T7" fmla="*/ 25 h 16"/>
                <a:gd name="T8" fmla="*/ 2 w 16"/>
                <a:gd name="T9" fmla="*/ 1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385"/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849 w 515"/>
                <a:gd name="T1" fmla="*/ 736 h 458"/>
                <a:gd name="T2" fmla="*/ 303 w 515"/>
                <a:gd name="T3" fmla="*/ 620 h 458"/>
                <a:gd name="T4" fmla="*/ 95 w 515"/>
                <a:gd name="T5" fmla="*/ 69 h 458"/>
                <a:gd name="T6" fmla="*/ 147 w 515"/>
                <a:gd name="T7" fmla="*/ 0 h 458"/>
                <a:gd name="T8" fmla="*/ 356 w 515"/>
                <a:gd name="T9" fmla="*/ 551 h 458"/>
                <a:gd name="T10" fmla="*/ 902 w 515"/>
                <a:gd name="T11" fmla="*/ 666 h 458"/>
                <a:gd name="T12" fmla="*/ 849 w 515"/>
                <a:gd name="T13" fmla="*/ 736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5"/>
                <a:gd name="T22" fmla="*/ 0 h 458"/>
                <a:gd name="T23" fmla="*/ 515 w 515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386"/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95 w 538"/>
                <a:gd name="T1" fmla="*/ 119 h 486"/>
                <a:gd name="T2" fmla="*/ 641 w 538"/>
                <a:gd name="T3" fmla="*/ 235 h 486"/>
                <a:gd name="T4" fmla="*/ 849 w 538"/>
                <a:gd name="T5" fmla="*/ 786 h 486"/>
                <a:gd name="T6" fmla="*/ 303 w 538"/>
                <a:gd name="T7" fmla="*/ 670 h 486"/>
                <a:gd name="T8" fmla="*/ 95 w 538"/>
                <a:gd name="T9" fmla="*/ 119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8"/>
                <a:gd name="T16" fmla="*/ 0 h 486"/>
                <a:gd name="T17" fmla="*/ 538 w 538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387"/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33 w 431"/>
                <a:gd name="T1" fmla="*/ 260 h 386"/>
                <a:gd name="T2" fmla="*/ 33 w 431"/>
                <a:gd name="T3" fmla="*/ 260 h 386"/>
                <a:gd name="T4" fmla="*/ 35 w 431"/>
                <a:gd name="T5" fmla="*/ 58 h 386"/>
                <a:gd name="T6" fmla="*/ 221 w 431"/>
                <a:gd name="T7" fmla="*/ 17 h 386"/>
                <a:gd name="T8" fmla="*/ 517 w 431"/>
                <a:gd name="T9" fmla="*/ 179 h 386"/>
                <a:gd name="T10" fmla="*/ 722 w 431"/>
                <a:gd name="T11" fmla="*/ 459 h 386"/>
                <a:gd name="T12" fmla="*/ 720 w 431"/>
                <a:gd name="T13" fmla="*/ 663 h 386"/>
                <a:gd name="T14" fmla="*/ 534 w 431"/>
                <a:gd name="T15" fmla="*/ 702 h 386"/>
                <a:gd name="T16" fmla="*/ 236 w 431"/>
                <a:gd name="T17" fmla="*/ 540 h 386"/>
                <a:gd name="T18" fmla="*/ 33 w 431"/>
                <a:gd name="T19" fmla="*/ 26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"/>
                <a:gd name="T31" fmla="*/ 0 h 386"/>
                <a:gd name="T32" fmla="*/ 431 w 431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solidFill>
              <a:srgbClr val="CE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388"/>
            <p:cNvSpPr>
              <a:spLocks/>
            </p:cNvSpPr>
            <p:nvPr/>
          </p:nvSpPr>
          <p:spPr bwMode="auto">
            <a:xfrm>
              <a:off x="4698" y="2733"/>
              <a:ext cx="725" cy="669"/>
            </a:xfrm>
            <a:custGeom>
              <a:avLst/>
              <a:gdLst>
                <a:gd name="T0" fmla="*/ 692 w 414"/>
                <a:gd name="T1" fmla="*/ 460 h 358"/>
                <a:gd name="T2" fmla="*/ 487 w 414"/>
                <a:gd name="T3" fmla="*/ 179 h 358"/>
                <a:gd name="T4" fmla="*/ 191 w 414"/>
                <a:gd name="T5" fmla="*/ 17 h 358"/>
                <a:gd name="T6" fmla="*/ 5 w 414"/>
                <a:gd name="T7" fmla="*/ 58 h 358"/>
                <a:gd name="T8" fmla="*/ 0 w 414"/>
                <a:gd name="T9" fmla="*/ 64 h 358"/>
                <a:gd name="T10" fmla="*/ 154 w 414"/>
                <a:gd name="T11" fmla="*/ 43 h 358"/>
                <a:gd name="T12" fmla="*/ 466 w 414"/>
                <a:gd name="T13" fmla="*/ 207 h 358"/>
                <a:gd name="T14" fmla="*/ 676 w 414"/>
                <a:gd name="T15" fmla="*/ 503 h 358"/>
                <a:gd name="T16" fmla="*/ 685 w 414"/>
                <a:gd name="T17" fmla="*/ 669 h 358"/>
                <a:gd name="T18" fmla="*/ 690 w 414"/>
                <a:gd name="T19" fmla="*/ 663 h 358"/>
                <a:gd name="T20" fmla="*/ 692 w 414"/>
                <a:gd name="T21" fmla="*/ 460 h 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4"/>
                <a:gd name="T34" fmla="*/ 0 h 358"/>
                <a:gd name="T35" fmla="*/ 414 w 414"/>
                <a:gd name="T36" fmla="*/ 358 h 3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4" h="358">
                  <a:moveTo>
                    <a:pt x="395" y="246"/>
                  </a:moveTo>
                  <a:cubicBezTo>
                    <a:pt x="374" y="194"/>
                    <a:pt x="333" y="141"/>
                    <a:pt x="278" y="96"/>
                  </a:cubicBezTo>
                  <a:cubicBezTo>
                    <a:pt x="224" y="51"/>
                    <a:pt x="164" y="20"/>
                    <a:pt x="109" y="9"/>
                  </a:cubicBezTo>
                  <a:cubicBezTo>
                    <a:pt x="60" y="0"/>
                    <a:pt x="22" y="7"/>
                    <a:pt x="3" y="31"/>
                  </a:cubicBezTo>
                  <a:cubicBezTo>
                    <a:pt x="2" y="32"/>
                    <a:pt x="1" y="33"/>
                    <a:pt x="0" y="34"/>
                  </a:cubicBezTo>
                  <a:cubicBezTo>
                    <a:pt x="23" y="22"/>
                    <a:pt x="53" y="20"/>
                    <a:pt x="88" y="23"/>
                  </a:cubicBezTo>
                  <a:cubicBezTo>
                    <a:pt x="149" y="29"/>
                    <a:pt x="210" y="64"/>
                    <a:pt x="266" y="111"/>
                  </a:cubicBezTo>
                  <a:cubicBezTo>
                    <a:pt x="323" y="157"/>
                    <a:pt x="369" y="211"/>
                    <a:pt x="386" y="269"/>
                  </a:cubicBezTo>
                  <a:cubicBezTo>
                    <a:pt x="395" y="303"/>
                    <a:pt x="400" y="333"/>
                    <a:pt x="391" y="358"/>
                  </a:cubicBezTo>
                  <a:cubicBezTo>
                    <a:pt x="392" y="357"/>
                    <a:pt x="393" y="356"/>
                    <a:pt x="394" y="355"/>
                  </a:cubicBezTo>
                  <a:cubicBezTo>
                    <a:pt x="413" y="331"/>
                    <a:pt x="414" y="293"/>
                    <a:pt x="395" y="246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389"/>
            <p:cNvSpPr>
              <a:spLocks/>
            </p:cNvSpPr>
            <p:nvPr/>
          </p:nvSpPr>
          <p:spPr bwMode="auto">
            <a:xfrm>
              <a:off x="4586" y="2940"/>
              <a:ext cx="58" cy="90"/>
            </a:xfrm>
            <a:custGeom>
              <a:avLst/>
              <a:gdLst>
                <a:gd name="T0" fmla="*/ 0 w 33"/>
                <a:gd name="T1" fmla="*/ 68 h 48"/>
                <a:gd name="T2" fmla="*/ 5 w 33"/>
                <a:gd name="T3" fmla="*/ 90 h 48"/>
                <a:gd name="T4" fmla="*/ 58 w 33"/>
                <a:gd name="T5" fmla="*/ 23 h 48"/>
                <a:gd name="T6" fmla="*/ 53 w 33"/>
                <a:gd name="T7" fmla="*/ 0 h 48"/>
                <a:gd name="T8" fmla="*/ 0 w 33"/>
                <a:gd name="T9" fmla="*/ 6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8"/>
                <a:gd name="T17" fmla="*/ 33 w 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8">
                  <a:moveTo>
                    <a:pt x="0" y="36"/>
                  </a:moveTo>
                  <a:cubicBezTo>
                    <a:pt x="1" y="40"/>
                    <a:pt x="2" y="44"/>
                    <a:pt x="3" y="4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8"/>
                    <a:pt x="31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390"/>
            <p:cNvSpPr>
              <a:spLocks/>
            </p:cNvSpPr>
            <p:nvPr/>
          </p:nvSpPr>
          <p:spPr bwMode="auto">
            <a:xfrm>
              <a:off x="4595" y="2978"/>
              <a:ext cx="70" cy="117"/>
            </a:xfrm>
            <a:custGeom>
              <a:avLst/>
              <a:gdLst>
                <a:gd name="T0" fmla="*/ 0 w 40"/>
                <a:gd name="T1" fmla="*/ 67 h 63"/>
                <a:gd name="T2" fmla="*/ 18 w 40"/>
                <a:gd name="T3" fmla="*/ 117 h 63"/>
                <a:gd name="T4" fmla="*/ 70 w 40"/>
                <a:gd name="T5" fmla="*/ 50 h 63"/>
                <a:gd name="T6" fmla="*/ 52 w 40"/>
                <a:gd name="T7" fmla="*/ 0 h 63"/>
                <a:gd name="T8" fmla="*/ 0 w 40"/>
                <a:gd name="T9" fmla="*/ 6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0" y="36"/>
                  </a:moveTo>
                  <a:cubicBezTo>
                    <a:pt x="3" y="45"/>
                    <a:pt x="6" y="54"/>
                    <a:pt x="10" y="6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6" y="18"/>
                    <a:pt x="33" y="9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391"/>
            <p:cNvSpPr>
              <a:spLocks/>
            </p:cNvSpPr>
            <p:nvPr/>
          </p:nvSpPr>
          <p:spPr bwMode="auto">
            <a:xfrm>
              <a:off x="4740" y="3226"/>
              <a:ext cx="74" cy="92"/>
            </a:xfrm>
            <a:custGeom>
              <a:avLst/>
              <a:gdLst>
                <a:gd name="T0" fmla="*/ 0 w 42"/>
                <a:gd name="T1" fmla="*/ 69 h 49"/>
                <a:gd name="T2" fmla="*/ 21 w 42"/>
                <a:gd name="T3" fmla="*/ 92 h 49"/>
                <a:gd name="T4" fmla="*/ 74 w 42"/>
                <a:gd name="T5" fmla="*/ 24 h 49"/>
                <a:gd name="T6" fmla="*/ 53 w 42"/>
                <a:gd name="T7" fmla="*/ 0 h 49"/>
                <a:gd name="T8" fmla="*/ 0 w 42"/>
                <a:gd name="T9" fmla="*/ 6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9"/>
                <a:gd name="T17" fmla="*/ 42 w 4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9">
                  <a:moveTo>
                    <a:pt x="0" y="37"/>
                  </a:moveTo>
                  <a:cubicBezTo>
                    <a:pt x="4" y="41"/>
                    <a:pt x="8" y="45"/>
                    <a:pt x="12" y="4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8" y="9"/>
                    <a:pt x="34" y="5"/>
                    <a:pt x="3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392"/>
            <p:cNvSpPr>
              <a:spLocks/>
            </p:cNvSpPr>
            <p:nvPr/>
          </p:nvSpPr>
          <p:spPr bwMode="auto">
            <a:xfrm>
              <a:off x="4766" y="3256"/>
              <a:ext cx="60" cy="75"/>
            </a:xfrm>
            <a:custGeom>
              <a:avLst/>
              <a:gdLst>
                <a:gd name="T0" fmla="*/ 0 w 34"/>
                <a:gd name="T1" fmla="*/ 68 h 40"/>
                <a:gd name="T2" fmla="*/ 7 w 34"/>
                <a:gd name="T3" fmla="*/ 75 h 40"/>
                <a:gd name="T4" fmla="*/ 60 w 34"/>
                <a:gd name="T5" fmla="*/ 8 h 40"/>
                <a:gd name="T6" fmla="*/ 53 w 34"/>
                <a:gd name="T7" fmla="*/ 0 h 40"/>
                <a:gd name="T8" fmla="*/ 0 w 34"/>
                <a:gd name="T9" fmla="*/ 6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0"/>
                <a:gd name="T17" fmla="*/ 34 w 3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0">
                  <a:moveTo>
                    <a:pt x="0" y="36"/>
                  </a:moveTo>
                  <a:cubicBezTo>
                    <a:pt x="1" y="37"/>
                    <a:pt x="2" y="39"/>
                    <a:pt x="4" y="4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2"/>
                    <a:pt x="31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393"/>
            <p:cNvSpPr>
              <a:spLocks/>
            </p:cNvSpPr>
            <p:nvPr/>
          </p:nvSpPr>
          <p:spPr bwMode="auto">
            <a:xfrm>
              <a:off x="4789" y="3278"/>
              <a:ext cx="79" cy="92"/>
            </a:xfrm>
            <a:custGeom>
              <a:avLst/>
              <a:gdLst>
                <a:gd name="T0" fmla="*/ 0 w 45"/>
                <a:gd name="T1" fmla="*/ 68 h 49"/>
                <a:gd name="T2" fmla="*/ 26 w 45"/>
                <a:gd name="T3" fmla="*/ 92 h 49"/>
                <a:gd name="T4" fmla="*/ 79 w 45"/>
                <a:gd name="T5" fmla="*/ 24 h 49"/>
                <a:gd name="T6" fmla="*/ 53 w 45"/>
                <a:gd name="T7" fmla="*/ 0 h 49"/>
                <a:gd name="T8" fmla="*/ 0 w 45"/>
                <a:gd name="T9" fmla="*/ 68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49"/>
                <a:gd name="T17" fmla="*/ 45 w 4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49">
                  <a:moveTo>
                    <a:pt x="0" y="36"/>
                  </a:moveTo>
                  <a:cubicBezTo>
                    <a:pt x="5" y="41"/>
                    <a:pt x="10" y="45"/>
                    <a:pt x="15" y="49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9"/>
                    <a:pt x="35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394"/>
            <p:cNvSpPr>
              <a:spLocks/>
            </p:cNvSpPr>
            <p:nvPr/>
          </p:nvSpPr>
          <p:spPr bwMode="auto">
            <a:xfrm>
              <a:off x="5153" y="3486"/>
              <a:ext cx="63" cy="69"/>
            </a:xfrm>
            <a:custGeom>
              <a:avLst/>
              <a:gdLst>
                <a:gd name="T0" fmla="*/ 0 w 36"/>
                <a:gd name="T1" fmla="*/ 67 h 37"/>
                <a:gd name="T2" fmla="*/ 10 w 36"/>
                <a:gd name="T3" fmla="*/ 69 h 37"/>
                <a:gd name="T4" fmla="*/ 63 w 36"/>
                <a:gd name="T5" fmla="*/ 2 h 37"/>
                <a:gd name="T6" fmla="*/ 52 w 36"/>
                <a:gd name="T7" fmla="*/ 0 h 37"/>
                <a:gd name="T8" fmla="*/ 0 w 36"/>
                <a:gd name="T9" fmla="*/ 6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7"/>
                <a:gd name="T17" fmla="*/ 36 w 3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7">
                  <a:moveTo>
                    <a:pt x="0" y="36"/>
                  </a:moveTo>
                  <a:cubicBezTo>
                    <a:pt x="2" y="36"/>
                    <a:pt x="4" y="37"/>
                    <a:pt x="6" y="3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395"/>
            <p:cNvSpPr>
              <a:spLocks/>
            </p:cNvSpPr>
            <p:nvPr/>
          </p:nvSpPr>
          <p:spPr bwMode="auto">
            <a:xfrm>
              <a:off x="5181" y="3489"/>
              <a:ext cx="95" cy="69"/>
            </a:xfrm>
            <a:custGeom>
              <a:avLst/>
              <a:gdLst>
                <a:gd name="T0" fmla="*/ 0 w 54"/>
                <a:gd name="T1" fmla="*/ 67 h 37"/>
                <a:gd name="T2" fmla="*/ 42 w 54"/>
                <a:gd name="T3" fmla="*/ 69 h 37"/>
                <a:gd name="T4" fmla="*/ 95 w 54"/>
                <a:gd name="T5" fmla="*/ 2 h 37"/>
                <a:gd name="T6" fmla="*/ 53 w 54"/>
                <a:gd name="T7" fmla="*/ 0 h 37"/>
                <a:gd name="T8" fmla="*/ 0 w 54"/>
                <a:gd name="T9" fmla="*/ 6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7"/>
                <a:gd name="T17" fmla="*/ 54 w 5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7">
                  <a:moveTo>
                    <a:pt x="0" y="36"/>
                  </a:moveTo>
                  <a:cubicBezTo>
                    <a:pt x="8" y="37"/>
                    <a:pt x="16" y="37"/>
                    <a:pt x="24" y="3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46" y="1"/>
                    <a:pt x="38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396"/>
            <p:cNvSpPr>
              <a:spLocks/>
            </p:cNvSpPr>
            <p:nvPr/>
          </p:nvSpPr>
          <p:spPr bwMode="auto">
            <a:xfrm>
              <a:off x="5237" y="3489"/>
              <a:ext cx="70" cy="69"/>
            </a:xfrm>
            <a:custGeom>
              <a:avLst/>
              <a:gdLst>
                <a:gd name="T0" fmla="*/ 0 w 40"/>
                <a:gd name="T1" fmla="*/ 69 h 37"/>
                <a:gd name="T2" fmla="*/ 18 w 40"/>
                <a:gd name="T3" fmla="*/ 67 h 37"/>
                <a:gd name="T4" fmla="*/ 70 w 40"/>
                <a:gd name="T5" fmla="*/ 0 h 37"/>
                <a:gd name="T6" fmla="*/ 52 w 40"/>
                <a:gd name="T7" fmla="*/ 2 h 37"/>
                <a:gd name="T8" fmla="*/ 0 w 40"/>
                <a:gd name="T9" fmla="*/ 6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7"/>
                <a:gd name="T17" fmla="*/ 40 w 4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7">
                  <a:moveTo>
                    <a:pt x="0" y="37"/>
                  </a:moveTo>
                  <a:cubicBezTo>
                    <a:pt x="4" y="37"/>
                    <a:pt x="7" y="36"/>
                    <a:pt x="10" y="3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0"/>
                    <a:pt x="30" y="1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397"/>
            <p:cNvSpPr>
              <a:spLocks/>
            </p:cNvSpPr>
            <p:nvPr/>
          </p:nvSpPr>
          <p:spPr bwMode="auto">
            <a:xfrm>
              <a:off x="4696" y="2980"/>
              <a:ext cx="697" cy="474"/>
            </a:xfrm>
            <a:custGeom>
              <a:avLst/>
              <a:gdLst>
                <a:gd name="T0" fmla="*/ 697 w 398"/>
                <a:gd name="T1" fmla="*/ 407 h 254"/>
                <a:gd name="T2" fmla="*/ 517 w 398"/>
                <a:gd name="T3" fmla="*/ 440 h 254"/>
                <a:gd name="T4" fmla="*/ 221 w 398"/>
                <a:gd name="T5" fmla="*/ 278 h 254"/>
                <a:gd name="T6" fmla="*/ 0 w 398"/>
                <a:gd name="T7" fmla="*/ 0 h 254"/>
                <a:gd name="T8" fmla="*/ 0 w 398"/>
                <a:gd name="T9" fmla="*/ 0 h 254"/>
                <a:gd name="T10" fmla="*/ 5 w 398"/>
                <a:gd name="T11" fmla="*/ 13 h 254"/>
                <a:gd name="T12" fmla="*/ 208 w 398"/>
                <a:gd name="T13" fmla="*/ 293 h 254"/>
                <a:gd name="T14" fmla="*/ 506 w 398"/>
                <a:gd name="T15" fmla="*/ 455 h 254"/>
                <a:gd name="T16" fmla="*/ 692 w 398"/>
                <a:gd name="T17" fmla="*/ 416 h 254"/>
                <a:gd name="T18" fmla="*/ 697 w 398"/>
                <a:gd name="T19" fmla="*/ 40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8"/>
                <a:gd name="T31" fmla="*/ 0 h 254"/>
                <a:gd name="T32" fmla="*/ 398 w 398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8" h="254">
                  <a:moveTo>
                    <a:pt x="398" y="218"/>
                  </a:moveTo>
                  <a:cubicBezTo>
                    <a:pt x="378" y="239"/>
                    <a:pt x="342" y="245"/>
                    <a:pt x="295" y="236"/>
                  </a:cubicBezTo>
                  <a:cubicBezTo>
                    <a:pt x="241" y="225"/>
                    <a:pt x="180" y="194"/>
                    <a:pt x="126" y="149"/>
                  </a:cubicBezTo>
                  <a:cubicBezTo>
                    <a:pt x="72" y="104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4" y="59"/>
                    <a:pt x="65" y="112"/>
                    <a:pt x="119" y="157"/>
                  </a:cubicBezTo>
                  <a:cubicBezTo>
                    <a:pt x="174" y="202"/>
                    <a:pt x="234" y="233"/>
                    <a:pt x="289" y="244"/>
                  </a:cubicBezTo>
                  <a:cubicBezTo>
                    <a:pt x="338" y="254"/>
                    <a:pt x="376" y="246"/>
                    <a:pt x="395" y="223"/>
                  </a:cubicBezTo>
                  <a:cubicBezTo>
                    <a:pt x="396" y="221"/>
                    <a:pt x="397" y="220"/>
                    <a:pt x="398" y="218"/>
                  </a:cubicBezTo>
                  <a:close/>
                </a:path>
              </a:pathLst>
            </a:custGeom>
            <a:solidFill>
              <a:srgbClr val="C1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398"/>
            <p:cNvSpPr>
              <a:spLocks/>
            </p:cNvSpPr>
            <p:nvPr/>
          </p:nvSpPr>
          <p:spPr bwMode="auto">
            <a:xfrm>
              <a:off x="4698" y="3006"/>
              <a:ext cx="685" cy="470"/>
            </a:xfrm>
            <a:custGeom>
              <a:avLst/>
              <a:gdLst>
                <a:gd name="T0" fmla="*/ 685 w 391"/>
                <a:gd name="T1" fmla="*/ 403 h 252"/>
                <a:gd name="T2" fmla="*/ 501 w 391"/>
                <a:gd name="T3" fmla="*/ 438 h 252"/>
                <a:gd name="T4" fmla="*/ 207 w 391"/>
                <a:gd name="T5" fmla="*/ 283 h 252"/>
                <a:gd name="T6" fmla="*/ 0 w 391"/>
                <a:gd name="T7" fmla="*/ 0 h 252"/>
                <a:gd name="T8" fmla="*/ 0 w 391"/>
                <a:gd name="T9" fmla="*/ 0 h 252"/>
                <a:gd name="T10" fmla="*/ 5 w 391"/>
                <a:gd name="T11" fmla="*/ 13 h 252"/>
                <a:gd name="T12" fmla="*/ 196 w 391"/>
                <a:gd name="T13" fmla="*/ 289 h 252"/>
                <a:gd name="T14" fmla="*/ 492 w 391"/>
                <a:gd name="T15" fmla="*/ 451 h 252"/>
                <a:gd name="T16" fmla="*/ 680 w 391"/>
                <a:gd name="T17" fmla="*/ 412 h 252"/>
                <a:gd name="T18" fmla="*/ 685 w 391"/>
                <a:gd name="T19" fmla="*/ 40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1"/>
                <a:gd name="T31" fmla="*/ 0 h 252"/>
                <a:gd name="T32" fmla="*/ 391 w 391"/>
                <a:gd name="T33" fmla="*/ 252 h 2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1" h="252">
                  <a:moveTo>
                    <a:pt x="391" y="216"/>
                  </a:moveTo>
                  <a:cubicBezTo>
                    <a:pt x="370" y="237"/>
                    <a:pt x="332" y="244"/>
                    <a:pt x="286" y="235"/>
                  </a:cubicBezTo>
                  <a:cubicBezTo>
                    <a:pt x="231" y="224"/>
                    <a:pt x="172" y="197"/>
                    <a:pt x="118" y="152"/>
                  </a:cubicBezTo>
                  <a:cubicBezTo>
                    <a:pt x="64" y="107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3" y="59"/>
                    <a:pt x="58" y="110"/>
                    <a:pt x="112" y="155"/>
                  </a:cubicBezTo>
                  <a:cubicBezTo>
                    <a:pt x="166" y="200"/>
                    <a:pt x="226" y="231"/>
                    <a:pt x="281" y="242"/>
                  </a:cubicBezTo>
                  <a:cubicBezTo>
                    <a:pt x="330" y="252"/>
                    <a:pt x="368" y="244"/>
                    <a:pt x="388" y="221"/>
                  </a:cubicBezTo>
                  <a:cubicBezTo>
                    <a:pt x="389" y="219"/>
                    <a:pt x="390" y="218"/>
                    <a:pt x="391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399"/>
            <p:cNvSpPr>
              <a:spLocks/>
            </p:cNvSpPr>
            <p:nvPr/>
          </p:nvSpPr>
          <p:spPr bwMode="auto">
            <a:xfrm>
              <a:off x="4698" y="2770"/>
              <a:ext cx="700" cy="632"/>
            </a:xfrm>
            <a:custGeom>
              <a:avLst/>
              <a:gdLst>
                <a:gd name="T0" fmla="*/ 0 w 400"/>
                <a:gd name="T1" fmla="*/ 26 h 338"/>
                <a:gd name="T2" fmla="*/ 154 w 400"/>
                <a:gd name="T3" fmla="*/ 6 h 338"/>
                <a:gd name="T4" fmla="*/ 466 w 400"/>
                <a:gd name="T5" fmla="*/ 170 h 338"/>
                <a:gd name="T6" fmla="*/ 676 w 400"/>
                <a:gd name="T7" fmla="*/ 466 h 338"/>
                <a:gd name="T8" fmla="*/ 684 w 400"/>
                <a:gd name="T9" fmla="*/ 632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338"/>
                <a:gd name="T17" fmla="*/ 400 w 400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338">
                  <a:moveTo>
                    <a:pt x="0" y="14"/>
                  </a:moveTo>
                  <a:cubicBezTo>
                    <a:pt x="23" y="2"/>
                    <a:pt x="53" y="0"/>
                    <a:pt x="88" y="3"/>
                  </a:cubicBezTo>
                  <a:cubicBezTo>
                    <a:pt x="149" y="9"/>
                    <a:pt x="210" y="44"/>
                    <a:pt x="266" y="91"/>
                  </a:cubicBezTo>
                  <a:cubicBezTo>
                    <a:pt x="323" y="137"/>
                    <a:pt x="369" y="191"/>
                    <a:pt x="386" y="249"/>
                  </a:cubicBezTo>
                  <a:cubicBezTo>
                    <a:pt x="395" y="283"/>
                    <a:pt x="400" y="313"/>
                    <a:pt x="391" y="338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400"/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849 w 515"/>
                <a:gd name="T1" fmla="*/ 736 h 458"/>
                <a:gd name="T2" fmla="*/ 303 w 515"/>
                <a:gd name="T3" fmla="*/ 620 h 458"/>
                <a:gd name="T4" fmla="*/ 95 w 515"/>
                <a:gd name="T5" fmla="*/ 69 h 458"/>
                <a:gd name="T6" fmla="*/ 147 w 515"/>
                <a:gd name="T7" fmla="*/ 0 h 458"/>
                <a:gd name="T8" fmla="*/ 356 w 515"/>
                <a:gd name="T9" fmla="*/ 551 h 458"/>
                <a:gd name="T10" fmla="*/ 902 w 515"/>
                <a:gd name="T11" fmla="*/ 666 h 458"/>
                <a:gd name="T12" fmla="*/ 849 w 515"/>
                <a:gd name="T13" fmla="*/ 736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5"/>
                <a:gd name="T22" fmla="*/ 0 h 458"/>
                <a:gd name="T23" fmla="*/ 515 w 515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401"/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95 w 538"/>
                <a:gd name="T1" fmla="*/ 119 h 486"/>
                <a:gd name="T2" fmla="*/ 641 w 538"/>
                <a:gd name="T3" fmla="*/ 235 h 486"/>
                <a:gd name="T4" fmla="*/ 849 w 538"/>
                <a:gd name="T5" fmla="*/ 786 h 486"/>
                <a:gd name="T6" fmla="*/ 303 w 538"/>
                <a:gd name="T7" fmla="*/ 670 h 486"/>
                <a:gd name="T8" fmla="*/ 95 w 538"/>
                <a:gd name="T9" fmla="*/ 119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8"/>
                <a:gd name="T16" fmla="*/ 0 h 486"/>
                <a:gd name="T17" fmla="*/ 538 w 538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402"/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33 w 431"/>
                <a:gd name="T1" fmla="*/ 260 h 386"/>
                <a:gd name="T2" fmla="*/ 33 w 431"/>
                <a:gd name="T3" fmla="*/ 260 h 386"/>
                <a:gd name="T4" fmla="*/ 35 w 431"/>
                <a:gd name="T5" fmla="*/ 58 h 386"/>
                <a:gd name="T6" fmla="*/ 221 w 431"/>
                <a:gd name="T7" fmla="*/ 17 h 386"/>
                <a:gd name="T8" fmla="*/ 517 w 431"/>
                <a:gd name="T9" fmla="*/ 179 h 386"/>
                <a:gd name="T10" fmla="*/ 722 w 431"/>
                <a:gd name="T11" fmla="*/ 459 h 386"/>
                <a:gd name="T12" fmla="*/ 720 w 431"/>
                <a:gd name="T13" fmla="*/ 663 h 386"/>
                <a:gd name="T14" fmla="*/ 534 w 431"/>
                <a:gd name="T15" fmla="*/ 702 h 386"/>
                <a:gd name="T16" fmla="*/ 236 w 431"/>
                <a:gd name="T17" fmla="*/ 540 h 386"/>
                <a:gd name="T18" fmla="*/ 33 w 431"/>
                <a:gd name="T19" fmla="*/ 26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"/>
                <a:gd name="T31" fmla="*/ 0 h 386"/>
                <a:gd name="T32" fmla="*/ 431 w 431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403"/>
            <p:cNvSpPr>
              <a:spLocks/>
            </p:cNvSpPr>
            <p:nvPr/>
          </p:nvSpPr>
          <p:spPr bwMode="auto">
            <a:xfrm>
              <a:off x="4654" y="3164"/>
              <a:ext cx="30" cy="47"/>
            </a:xfrm>
            <a:custGeom>
              <a:avLst/>
              <a:gdLst>
                <a:gd name="T0" fmla="*/ 30 w 17"/>
                <a:gd name="T1" fmla="*/ 47 h 25"/>
                <a:gd name="T2" fmla="*/ 0 w 17"/>
                <a:gd name="T3" fmla="*/ 0 h 25"/>
                <a:gd name="T4" fmla="*/ 0 60000 65536"/>
                <a:gd name="T5" fmla="*/ 0 60000 65536"/>
                <a:gd name="T6" fmla="*/ 0 w 17"/>
                <a:gd name="T7" fmla="*/ 0 h 25"/>
                <a:gd name="T8" fmla="*/ 17 w 17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25">
                  <a:moveTo>
                    <a:pt x="17" y="25"/>
                  </a:moveTo>
                  <a:cubicBezTo>
                    <a:pt x="13" y="17"/>
                    <a:pt x="8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404"/>
            <p:cNvSpPr>
              <a:spLocks noChangeShapeType="1"/>
            </p:cNvSpPr>
            <p:nvPr/>
          </p:nvSpPr>
          <p:spPr bwMode="auto">
            <a:xfrm>
              <a:off x="4714" y="3204"/>
              <a:ext cx="1" cy="4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405"/>
            <p:cNvSpPr>
              <a:spLocks/>
            </p:cNvSpPr>
            <p:nvPr/>
          </p:nvSpPr>
          <p:spPr bwMode="auto">
            <a:xfrm>
              <a:off x="4644" y="3060"/>
              <a:ext cx="70" cy="183"/>
            </a:xfrm>
            <a:custGeom>
              <a:avLst/>
              <a:gdLst>
                <a:gd name="T0" fmla="*/ 0 w 40"/>
                <a:gd name="T1" fmla="*/ 0 h 98"/>
                <a:gd name="T2" fmla="*/ 70 w 40"/>
                <a:gd name="T3" fmla="*/ 144 h 98"/>
                <a:gd name="T4" fmla="*/ 65 w 40"/>
                <a:gd name="T5" fmla="*/ 183 h 98"/>
                <a:gd name="T6" fmla="*/ 0 60000 65536"/>
                <a:gd name="T7" fmla="*/ 0 60000 65536"/>
                <a:gd name="T8" fmla="*/ 0 60000 65536"/>
                <a:gd name="T9" fmla="*/ 0 w 40"/>
                <a:gd name="T10" fmla="*/ 0 h 98"/>
                <a:gd name="T11" fmla="*/ 40 w 40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98">
                  <a:moveTo>
                    <a:pt x="0" y="0"/>
                  </a:moveTo>
                  <a:cubicBezTo>
                    <a:pt x="25" y="23"/>
                    <a:pt x="40" y="49"/>
                    <a:pt x="40" y="77"/>
                  </a:cubicBezTo>
                  <a:cubicBezTo>
                    <a:pt x="40" y="84"/>
                    <a:pt x="39" y="91"/>
                    <a:pt x="37" y="9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406"/>
            <p:cNvSpPr>
              <a:spLocks/>
            </p:cNvSpPr>
            <p:nvPr/>
          </p:nvSpPr>
          <p:spPr bwMode="auto">
            <a:xfrm>
              <a:off x="4633" y="3075"/>
              <a:ext cx="63" cy="147"/>
            </a:xfrm>
            <a:custGeom>
              <a:avLst/>
              <a:gdLst>
                <a:gd name="T0" fmla="*/ 61 w 36"/>
                <a:gd name="T1" fmla="*/ 147 h 79"/>
                <a:gd name="T2" fmla="*/ 63 w 36"/>
                <a:gd name="T3" fmla="*/ 128 h 79"/>
                <a:gd name="T4" fmla="*/ 0 w 36"/>
                <a:gd name="T5" fmla="*/ 0 h 79"/>
                <a:gd name="T6" fmla="*/ 0 60000 65536"/>
                <a:gd name="T7" fmla="*/ 0 60000 65536"/>
                <a:gd name="T8" fmla="*/ 0 60000 65536"/>
                <a:gd name="T9" fmla="*/ 0 w 36"/>
                <a:gd name="T10" fmla="*/ 0 h 79"/>
                <a:gd name="T11" fmla="*/ 36 w 36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79">
                  <a:moveTo>
                    <a:pt x="35" y="79"/>
                  </a:moveTo>
                  <a:cubicBezTo>
                    <a:pt x="36" y="76"/>
                    <a:pt x="36" y="73"/>
                    <a:pt x="36" y="69"/>
                  </a:cubicBezTo>
                  <a:cubicBezTo>
                    <a:pt x="36" y="45"/>
                    <a:pt x="23" y="2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407"/>
            <p:cNvSpPr>
              <a:spLocks/>
            </p:cNvSpPr>
            <p:nvPr/>
          </p:nvSpPr>
          <p:spPr bwMode="auto">
            <a:xfrm>
              <a:off x="4632" y="3073"/>
              <a:ext cx="19" cy="30"/>
            </a:xfrm>
            <a:custGeom>
              <a:avLst/>
              <a:gdLst>
                <a:gd name="T0" fmla="*/ 5 w 11"/>
                <a:gd name="T1" fmla="*/ 0 h 16"/>
                <a:gd name="T2" fmla="*/ 2 w 11"/>
                <a:gd name="T3" fmla="*/ 9 h 16"/>
                <a:gd name="T4" fmla="*/ 10 w 11"/>
                <a:gd name="T5" fmla="*/ 4 h 16"/>
                <a:gd name="T6" fmla="*/ 7 w 11"/>
                <a:gd name="T7" fmla="*/ 17 h 16"/>
                <a:gd name="T8" fmla="*/ 19 w 11"/>
                <a:gd name="T9" fmla="*/ 1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5"/>
                    <a:pt x="5" y="1"/>
                    <a:pt x="6" y="2"/>
                  </a:cubicBezTo>
                  <a:cubicBezTo>
                    <a:pt x="9" y="4"/>
                    <a:pt x="4" y="7"/>
                    <a:pt x="4" y="9"/>
                  </a:cubicBezTo>
                  <a:cubicBezTo>
                    <a:pt x="2" y="16"/>
                    <a:pt x="9" y="9"/>
                    <a:pt x="11" y="7"/>
                  </a:cubicBezTo>
                </a:path>
              </a:pathLst>
            </a:custGeom>
            <a:noFill/>
            <a:ln w="6350">
              <a:solidFill>
                <a:srgbClr val="D9F1F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408"/>
            <p:cNvSpPr>
              <a:spLocks/>
            </p:cNvSpPr>
            <p:nvPr/>
          </p:nvSpPr>
          <p:spPr bwMode="auto">
            <a:xfrm>
              <a:off x="4644" y="3060"/>
              <a:ext cx="17" cy="17"/>
            </a:xfrm>
            <a:custGeom>
              <a:avLst/>
              <a:gdLst>
                <a:gd name="T0" fmla="*/ 0 w 10"/>
                <a:gd name="T1" fmla="*/ 6 h 9"/>
                <a:gd name="T2" fmla="*/ 7 w 10"/>
                <a:gd name="T3" fmla="*/ 2 h 9"/>
                <a:gd name="T4" fmla="*/ 5 w 10"/>
                <a:gd name="T5" fmla="*/ 15 h 9"/>
                <a:gd name="T6" fmla="*/ 17 w 10"/>
                <a:gd name="T7" fmla="*/ 8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4" y="3"/>
                    <a:pt x="1" y="7"/>
                    <a:pt x="3" y="8"/>
                  </a:cubicBezTo>
                  <a:cubicBezTo>
                    <a:pt x="5" y="9"/>
                    <a:pt x="9" y="5"/>
                    <a:pt x="10" y="4"/>
                  </a:cubicBezTo>
                </a:path>
              </a:pathLst>
            </a:custGeom>
            <a:noFill/>
            <a:ln w="6350">
              <a:solidFill>
                <a:srgbClr val="D9F1F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409"/>
            <p:cNvSpPr>
              <a:spLocks/>
            </p:cNvSpPr>
            <p:nvPr/>
          </p:nvSpPr>
          <p:spPr bwMode="auto">
            <a:xfrm>
              <a:off x="4656" y="3166"/>
              <a:ext cx="7" cy="11"/>
            </a:xfrm>
            <a:custGeom>
              <a:avLst/>
              <a:gdLst>
                <a:gd name="T0" fmla="*/ 0 w 4"/>
                <a:gd name="T1" fmla="*/ 4 h 6"/>
                <a:gd name="T2" fmla="*/ 7 w 4"/>
                <a:gd name="T3" fmla="*/ 2 h 6"/>
                <a:gd name="T4" fmla="*/ 4 w 4"/>
                <a:gd name="T5" fmla="*/ 11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4" y="3"/>
                    <a:pt x="3" y="4"/>
                    <a:pt x="2" y="6"/>
                  </a:cubicBezTo>
                </a:path>
              </a:pathLst>
            </a:custGeom>
            <a:noFill/>
            <a:ln w="6350">
              <a:solidFill>
                <a:srgbClr val="D9F1F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410"/>
            <p:cNvSpPr>
              <a:spLocks/>
            </p:cNvSpPr>
            <p:nvPr/>
          </p:nvSpPr>
          <p:spPr bwMode="auto">
            <a:xfrm>
              <a:off x="4679" y="3202"/>
              <a:ext cx="7" cy="7"/>
            </a:xfrm>
            <a:custGeom>
              <a:avLst/>
              <a:gdLst>
                <a:gd name="T0" fmla="*/ 4 w 4"/>
                <a:gd name="T1" fmla="*/ 7 h 4"/>
                <a:gd name="T2" fmla="*/ 5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2" y="4"/>
                  </a:moveTo>
                  <a:cubicBezTo>
                    <a:pt x="3" y="4"/>
                    <a:pt x="4" y="2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noFill/>
            <a:ln w="6350">
              <a:solidFill>
                <a:srgbClr val="D9F1F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411"/>
            <p:cNvSpPr>
              <a:spLocks/>
            </p:cNvSpPr>
            <p:nvPr/>
          </p:nvSpPr>
          <p:spPr bwMode="auto">
            <a:xfrm>
              <a:off x="4691" y="3209"/>
              <a:ext cx="12" cy="10"/>
            </a:xfrm>
            <a:custGeom>
              <a:avLst/>
              <a:gdLst>
                <a:gd name="T0" fmla="*/ 3 w 7"/>
                <a:gd name="T1" fmla="*/ 8 h 5"/>
                <a:gd name="T2" fmla="*/ 2 w 7"/>
                <a:gd name="T3" fmla="*/ 10 h 5"/>
                <a:gd name="T4" fmla="*/ 10 w 7"/>
                <a:gd name="T5" fmla="*/ 8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2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5" y="5"/>
                    <a:pt x="6" y="4"/>
                  </a:cubicBezTo>
                  <a:cubicBezTo>
                    <a:pt x="7" y="1"/>
                    <a:pt x="2" y="0"/>
                    <a:pt x="0" y="0"/>
                  </a:cubicBezTo>
                </a:path>
              </a:pathLst>
            </a:custGeom>
            <a:noFill/>
            <a:ln w="6350">
              <a:solidFill>
                <a:srgbClr val="D9F1F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412"/>
            <p:cNvSpPr>
              <a:spLocks/>
            </p:cNvSpPr>
            <p:nvPr/>
          </p:nvSpPr>
          <p:spPr bwMode="auto">
            <a:xfrm>
              <a:off x="4712" y="3245"/>
              <a:ext cx="5" cy="2"/>
            </a:xfrm>
            <a:custGeom>
              <a:avLst/>
              <a:gdLst>
                <a:gd name="T0" fmla="*/ 0 w 3"/>
                <a:gd name="T1" fmla="*/ 0 h 1"/>
                <a:gd name="T2" fmla="*/ 5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6350">
              <a:solidFill>
                <a:srgbClr val="D9F1F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413"/>
            <p:cNvSpPr>
              <a:spLocks/>
            </p:cNvSpPr>
            <p:nvPr/>
          </p:nvSpPr>
          <p:spPr bwMode="auto">
            <a:xfrm>
              <a:off x="3802" y="3342"/>
              <a:ext cx="17" cy="140"/>
            </a:xfrm>
            <a:custGeom>
              <a:avLst/>
              <a:gdLst>
                <a:gd name="T0" fmla="*/ 0 w 10"/>
                <a:gd name="T1" fmla="*/ 121 h 75"/>
                <a:gd name="T2" fmla="*/ 17 w 10"/>
                <a:gd name="T3" fmla="*/ 140 h 75"/>
                <a:gd name="T4" fmla="*/ 17 w 10"/>
                <a:gd name="T5" fmla="*/ 19 h 75"/>
                <a:gd name="T6" fmla="*/ 0 w 10"/>
                <a:gd name="T7" fmla="*/ 0 h 75"/>
                <a:gd name="T8" fmla="*/ 0 w 10"/>
                <a:gd name="T9" fmla="*/ 12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5"/>
                <a:gd name="T17" fmla="*/ 10 w 10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5">
                  <a:moveTo>
                    <a:pt x="0" y="65"/>
                  </a:moveTo>
                  <a:cubicBezTo>
                    <a:pt x="3" y="68"/>
                    <a:pt x="7" y="72"/>
                    <a:pt x="10" y="7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414"/>
            <p:cNvSpPr>
              <a:spLocks/>
            </p:cNvSpPr>
            <p:nvPr/>
          </p:nvSpPr>
          <p:spPr bwMode="auto">
            <a:xfrm>
              <a:off x="4558" y="3416"/>
              <a:ext cx="7" cy="126"/>
            </a:xfrm>
            <a:custGeom>
              <a:avLst/>
              <a:gdLst>
                <a:gd name="T0" fmla="*/ 7 w 4"/>
                <a:gd name="T1" fmla="*/ 122 h 67"/>
                <a:gd name="T2" fmla="*/ 0 w 4"/>
                <a:gd name="T3" fmla="*/ 126 h 67"/>
                <a:gd name="T4" fmla="*/ 0 w 4"/>
                <a:gd name="T5" fmla="*/ 4 h 67"/>
                <a:gd name="T6" fmla="*/ 7 w 4"/>
                <a:gd name="T7" fmla="*/ 0 h 67"/>
                <a:gd name="T8" fmla="*/ 7 w 4"/>
                <a:gd name="T9" fmla="*/ 12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7"/>
                <a:gd name="T17" fmla="*/ 4 w 4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7">
                  <a:moveTo>
                    <a:pt x="4" y="65"/>
                  </a:moveTo>
                  <a:cubicBezTo>
                    <a:pt x="3" y="66"/>
                    <a:pt x="1" y="67"/>
                    <a:pt x="0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lnTo>
                    <a:pt x="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415"/>
            <p:cNvSpPr>
              <a:spLocks/>
            </p:cNvSpPr>
            <p:nvPr/>
          </p:nvSpPr>
          <p:spPr bwMode="auto">
            <a:xfrm>
              <a:off x="4568" y="3392"/>
              <a:ext cx="41" cy="122"/>
            </a:xfrm>
            <a:custGeom>
              <a:avLst/>
              <a:gdLst>
                <a:gd name="T0" fmla="*/ 0 w 23"/>
                <a:gd name="T1" fmla="*/ 122 h 65"/>
                <a:gd name="T2" fmla="*/ 41 w 23"/>
                <a:gd name="T3" fmla="*/ 96 h 65"/>
                <a:gd name="T4" fmla="*/ 41 w 23"/>
                <a:gd name="T5" fmla="*/ 0 h 65"/>
                <a:gd name="T6" fmla="*/ 0 w 23"/>
                <a:gd name="T7" fmla="*/ 26 h 65"/>
                <a:gd name="T8" fmla="*/ 0 w 23"/>
                <a:gd name="T9" fmla="*/ 12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5"/>
                <a:gd name="T17" fmla="*/ 23 w 23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5">
                  <a:moveTo>
                    <a:pt x="0" y="65"/>
                  </a:moveTo>
                  <a:cubicBezTo>
                    <a:pt x="8" y="60"/>
                    <a:pt x="16" y="55"/>
                    <a:pt x="23" y="5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416"/>
            <p:cNvSpPr>
              <a:spLocks/>
            </p:cNvSpPr>
            <p:nvPr/>
          </p:nvSpPr>
          <p:spPr bwMode="auto">
            <a:xfrm>
              <a:off x="4519" y="3428"/>
              <a:ext cx="30" cy="110"/>
            </a:xfrm>
            <a:custGeom>
              <a:avLst/>
              <a:gdLst>
                <a:gd name="T0" fmla="*/ 0 w 17"/>
                <a:gd name="T1" fmla="*/ 110 h 59"/>
                <a:gd name="T2" fmla="*/ 30 w 17"/>
                <a:gd name="T3" fmla="*/ 97 h 59"/>
                <a:gd name="T4" fmla="*/ 30 w 17"/>
                <a:gd name="T5" fmla="*/ 0 h 59"/>
                <a:gd name="T6" fmla="*/ 0 w 17"/>
                <a:gd name="T7" fmla="*/ 15 h 59"/>
                <a:gd name="T8" fmla="*/ 0 w 17"/>
                <a:gd name="T9" fmla="*/ 11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9"/>
                <a:gd name="T17" fmla="*/ 17 w 1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9">
                  <a:moveTo>
                    <a:pt x="0" y="59"/>
                  </a:moveTo>
                  <a:cubicBezTo>
                    <a:pt x="6" y="57"/>
                    <a:pt x="11" y="54"/>
                    <a:pt x="17" y="5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417"/>
            <p:cNvSpPr>
              <a:spLocks/>
            </p:cNvSpPr>
            <p:nvPr/>
          </p:nvSpPr>
          <p:spPr bwMode="auto">
            <a:xfrm>
              <a:off x="4642" y="3342"/>
              <a:ext cx="18" cy="116"/>
            </a:xfrm>
            <a:custGeom>
              <a:avLst/>
              <a:gdLst>
                <a:gd name="T0" fmla="*/ 0 w 10"/>
                <a:gd name="T1" fmla="*/ 19 h 62"/>
                <a:gd name="T2" fmla="*/ 0 w 10"/>
                <a:gd name="T3" fmla="*/ 116 h 62"/>
                <a:gd name="T4" fmla="*/ 18 w 10"/>
                <a:gd name="T5" fmla="*/ 97 h 62"/>
                <a:gd name="T6" fmla="*/ 18 w 10"/>
                <a:gd name="T7" fmla="*/ 0 h 62"/>
                <a:gd name="T8" fmla="*/ 0 w 10"/>
                <a:gd name="T9" fmla="*/ 19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2"/>
                <a:gd name="T17" fmla="*/ 10 w 1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2">
                  <a:moveTo>
                    <a:pt x="0" y="1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4" y="59"/>
                    <a:pt x="7" y="55"/>
                    <a:pt x="10" y="5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418"/>
            <p:cNvSpPr>
              <a:spLocks/>
            </p:cNvSpPr>
            <p:nvPr/>
          </p:nvSpPr>
          <p:spPr bwMode="auto">
            <a:xfrm>
              <a:off x="4115" y="3487"/>
              <a:ext cx="23" cy="105"/>
            </a:xfrm>
            <a:custGeom>
              <a:avLst/>
              <a:gdLst>
                <a:gd name="T0" fmla="*/ 0 w 13"/>
                <a:gd name="T1" fmla="*/ 103 h 56"/>
                <a:gd name="T2" fmla="*/ 23 w 13"/>
                <a:gd name="T3" fmla="*/ 105 h 56"/>
                <a:gd name="T4" fmla="*/ 23 w 13"/>
                <a:gd name="T5" fmla="*/ 2 h 56"/>
                <a:gd name="T6" fmla="*/ 0 w 13"/>
                <a:gd name="T7" fmla="*/ 0 h 56"/>
                <a:gd name="T8" fmla="*/ 0 w 13"/>
                <a:gd name="T9" fmla="*/ 10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56"/>
                <a:gd name="T17" fmla="*/ 13 w 1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56">
                  <a:moveTo>
                    <a:pt x="0" y="55"/>
                  </a:moveTo>
                  <a:cubicBezTo>
                    <a:pt x="4" y="55"/>
                    <a:pt x="9" y="56"/>
                    <a:pt x="13" y="5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419"/>
            <p:cNvSpPr>
              <a:spLocks/>
            </p:cNvSpPr>
            <p:nvPr/>
          </p:nvSpPr>
          <p:spPr bwMode="auto">
            <a:xfrm>
              <a:off x="3914" y="3428"/>
              <a:ext cx="30" cy="112"/>
            </a:xfrm>
            <a:custGeom>
              <a:avLst/>
              <a:gdLst>
                <a:gd name="T0" fmla="*/ 0 w 17"/>
                <a:gd name="T1" fmla="*/ 99 h 60"/>
                <a:gd name="T2" fmla="*/ 30 w 17"/>
                <a:gd name="T3" fmla="*/ 112 h 60"/>
                <a:gd name="T4" fmla="*/ 30 w 17"/>
                <a:gd name="T5" fmla="*/ 15 h 60"/>
                <a:gd name="T6" fmla="*/ 0 w 17"/>
                <a:gd name="T7" fmla="*/ 0 h 60"/>
                <a:gd name="T8" fmla="*/ 0 w 17"/>
                <a:gd name="T9" fmla="*/ 9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60"/>
                <a:gd name="T17" fmla="*/ 17 w 17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60">
                  <a:moveTo>
                    <a:pt x="0" y="53"/>
                  </a:moveTo>
                  <a:cubicBezTo>
                    <a:pt x="5" y="55"/>
                    <a:pt x="11" y="58"/>
                    <a:pt x="17" y="6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420"/>
            <p:cNvSpPr>
              <a:spLocks/>
            </p:cNvSpPr>
            <p:nvPr/>
          </p:nvSpPr>
          <p:spPr bwMode="auto">
            <a:xfrm>
              <a:off x="3896" y="3416"/>
              <a:ext cx="9" cy="126"/>
            </a:xfrm>
            <a:custGeom>
              <a:avLst/>
              <a:gdLst>
                <a:gd name="T0" fmla="*/ 0 w 5"/>
                <a:gd name="T1" fmla="*/ 122 h 67"/>
                <a:gd name="T2" fmla="*/ 9 w 5"/>
                <a:gd name="T3" fmla="*/ 126 h 67"/>
                <a:gd name="T4" fmla="*/ 9 w 5"/>
                <a:gd name="T5" fmla="*/ 4 h 67"/>
                <a:gd name="T6" fmla="*/ 0 w 5"/>
                <a:gd name="T7" fmla="*/ 0 h 67"/>
                <a:gd name="T8" fmla="*/ 0 w 5"/>
                <a:gd name="T9" fmla="*/ 12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7"/>
                <a:gd name="T17" fmla="*/ 5 w 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7">
                  <a:moveTo>
                    <a:pt x="0" y="65"/>
                  </a:moveTo>
                  <a:cubicBezTo>
                    <a:pt x="2" y="66"/>
                    <a:pt x="3" y="67"/>
                    <a:pt x="5" y="6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421"/>
            <p:cNvSpPr>
              <a:spLocks/>
            </p:cNvSpPr>
            <p:nvPr/>
          </p:nvSpPr>
          <p:spPr bwMode="auto">
            <a:xfrm>
              <a:off x="4020" y="3465"/>
              <a:ext cx="81" cy="142"/>
            </a:xfrm>
            <a:custGeom>
              <a:avLst/>
              <a:gdLst>
                <a:gd name="T0" fmla="*/ 0 w 46"/>
                <a:gd name="T1" fmla="*/ 120 h 76"/>
                <a:gd name="T2" fmla="*/ 81 w 46"/>
                <a:gd name="T3" fmla="*/ 142 h 76"/>
                <a:gd name="T4" fmla="*/ 81 w 46"/>
                <a:gd name="T5" fmla="*/ 21 h 76"/>
                <a:gd name="T6" fmla="*/ 0 w 46"/>
                <a:gd name="T7" fmla="*/ 0 h 76"/>
                <a:gd name="T8" fmla="*/ 0 w 46"/>
                <a:gd name="T9" fmla="*/ 12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6"/>
                <a:gd name="T17" fmla="*/ 46 w 4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6">
                  <a:moveTo>
                    <a:pt x="0" y="64"/>
                  </a:moveTo>
                  <a:cubicBezTo>
                    <a:pt x="12" y="72"/>
                    <a:pt x="34" y="75"/>
                    <a:pt x="46" y="7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6" y="8"/>
                    <a:pt x="12" y="5"/>
                    <a:pt x="0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422"/>
            <p:cNvSpPr>
              <a:spLocks/>
            </p:cNvSpPr>
            <p:nvPr/>
          </p:nvSpPr>
          <p:spPr bwMode="auto">
            <a:xfrm>
              <a:off x="4056" y="3478"/>
              <a:ext cx="21" cy="105"/>
            </a:xfrm>
            <a:custGeom>
              <a:avLst/>
              <a:gdLst>
                <a:gd name="T0" fmla="*/ 0 w 12"/>
                <a:gd name="T1" fmla="*/ 101 h 56"/>
                <a:gd name="T2" fmla="*/ 21 w 12"/>
                <a:gd name="T3" fmla="*/ 105 h 56"/>
                <a:gd name="T4" fmla="*/ 21 w 12"/>
                <a:gd name="T5" fmla="*/ 4 h 56"/>
                <a:gd name="T6" fmla="*/ 0 w 12"/>
                <a:gd name="T7" fmla="*/ 0 h 56"/>
                <a:gd name="T8" fmla="*/ 0 w 12"/>
                <a:gd name="T9" fmla="*/ 10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56"/>
                <a:gd name="T17" fmla="*/ 12 w 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56">
                  <a:moveTo>
                    <a:pt x="0" y="54"/>
                  </a:moveTo>
                  <a:cubicBezTo>
                    <a:pt x="4" y="54"/>
                    <a:pt x="8" y="55"/>
                    <a:pt x="12" y="5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120606" y="3212976"/>
            <a:ext cx="551148" cy="1368152"/>
            <a:chOff x="3426927" y="2168130"/>
            <a:chExt cx="1212850" cy="3536809"/>
          </a:xfrm>
        </p:grpSpPr>
        <p:grpSp>
          <p:nvGrpSpPr>
            <p:cNvPr id="93" name="Group 109"/>
            <p:cNvGrpSpPr>
              <a:grpSpLocks/>
            </p:cNvGrpSpPr>
            <p:nvPr/>
          </p:nvGrpSpPr>
          <p:grpSpPr bwMode="auto">
            <a:xfrm>
              <a:off x="3426927" y="2168130"/>
              <a:ext cx="1212850" cy="3529013"/>
              <a:chOff x="3840" y="1253"/>
              <a:chExt cx="418" cy="1216"/>
            </a:xfrm>
          </p:grpSpPr>
          <p:sp>
            <p:nvSpPr>
              <p:cNvPr id="94" name="Oval 110"/>
              <p:cNvSpPr>
                <a:spLocks noChangeArrowheads="1"/>
              </p:cNvSpPr>
              <p:nvPr/>
            </p:nvSpPr>
            <p:spPr bwMode="auto">
              <a:xfrm>
                <a:off x="3860" y="1368"/>
                <a:ext cx="60" cy="309"/>
              </a:xfrm>
              <a:prstGeom prst="ellipse">
                <a:avLst/>
              </a:prstGeom>
              <a:solidFill>
                <a:srgbClr val="4D9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5" name="Freeform 111"/>
              <p:cNvSpPr>
                <a:spLocks/>
              </p:cNvSpPr>
              <p:nvPr/>
            </p:nvSpPr>
            <p:spPr bwMode="auto">
              <a:xfrm>
                <a:off x="3840" y="1368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D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112"/>
              <p:cNvSpPr>
                <a:spLocks/>
              </p:cNvSpPr>
              <p:nvPr/>
            </p:nvSpPr>
            <p:spPr bwMode="auto">
              <a:xfrm>
                <a:off x="3875" y="1416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B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Oval 113"/>
              <p:cNvSpPr>
                <a:spLocks noChangeArrowheads="1"/>
              </p:cNvSpPr>
              <p:nvPr/>
            </p:nvSpPr>
            <p:spPr bwMode="auto">
              <a:xfrm>
                <a:off x="3968" y="1685"/>
                <a:ext cx="290" cy="64"/>
              </a:xfrm>
              <a:prstGeom prst="ellipse">
                <a:avLst/>
              </a:prstGeom>
              <a:solidFill>
                <a:srgbClr val="B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8" name="Freeform 114"/>
              <p:cNvSpPr>
                <a:spLocks/>
              </p:cNvSpPr>
              <p:nvPr/>
            </p:nvSpPr>
            <p:spPr bwMode="auto">
              <a:xfrm>
                <a:off x="3968" y="1717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BA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Oval 115"/>
              <p:cNvSpPr>
                <a:spLocks noChangeArrowheads="1"/>
              </p:cNvSpPr>
              <p:nvPr/>
            </p:nvSpPr>
            <p:spPr bwMode="auto">
              <a:xfrm>
                <a:off x="4003" y="1701"/>
                <a:ext cx="222" cy="35"/>
              </a:xfrm>
              <a:prstGeom prst="ellipse">
                <a:avLst/>
              </a:prstGeom>
              <a:solidFill>
                <a:srgbClr val="4F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0" name="Freeform 116"/>
              <p:cNvSpPr>
                <a:spLocks/>
              </p:cNvSpPr>
              <p:nvPr/>
            </p:nvSpPr>
            <p:spPr bwMode="auto">
              <a:xfrm>
                <a:off x="4013" y="1715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1873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117"/>
              <p:cNvSpPr>
                <a:spLocks/>
              </p:cNvSpPr>
              <p:nvPr/>
            </p:nvSpPr>
            <p:spPr bwMode="auto">
              <a:xfrm>
                <a:off x="3875" y="1416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79B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Oval 118"/>
              <p:cNvSpPr>
                <a:spLocks noChangeArrowheads="1"/>
              </p:cNvSpPr>
              <p:nvPr/>
            </p:nvSpPr>
            <p:spPr bwMode="auto">
              <a:xfrm>
                <a:off x="3875" y="1416"/>
                <a:ext cx="30" cy="211"/>
              </a:xfrm>
              <a:prstGeom prst="ellipse">
                <a:avLst/>
              </a:prstGeom>
              <a:solidFill>
                <a:srgbClr val="90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3" name="Oval 119"/>
              <p:cNvSpPr>
                <a:spLocks noChangeArrowheads="1"/>
              </p:cNvSpPr>
              <p:nvPr/>
            </p:nvSpPr>
            <p:spPr bwMode="auto">
              <a:xfrm>
                <a:off x="3993" y="1416"/>
                <a:ext cx="30" cy="211"/>
              </a:xfrm>
              <a:prstGeom prst="ellipse">
                <a:avLst/>
              </a:prstGeom>
              <a:solidFill>
                <a:srgbClr val="A4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4" name="Freeform 120"/>
              <p:cNvSpPr>
                <a:spLocks/>
              </p:cNvSpPr>
              <p:nvPr/>
            </p:nvSpPr>
            <p:spPr bwMode="auto">
              <a:xfrm>
                <a:off x="4003" y="1453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1873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Freeform 121"/>
              <p:cNvSpPr>
                <a:spLocks/>
              </p:cNvSpPr>
              <p:nvPr/>
            </p:nvSpPr>
            <p:spPr bwMode="auto">
              <a:xfrm>
                <a:off x="3995" y="1760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8D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Freeform 122"/>
              <p:cNvSpPr>
                <a:spLocks/>
              </p:cNvSpPr>
              <p:nvPr/>
            </p:nvSpPr>
            <p:spPr bwMode="auto">
              <a:xfrm>
                <a:off x="4005" y="1867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123"/>
              <p:cNvSpPr>
                <a:spLocks/>
              </p:cNvSpPr>
              <p:nvPr/>
            </p:nvSpPr>
            <p:spPr bwMode="auto">
              <a:xfrm>
                <a:off x="4005" y="1771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DA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124"/>
              <p:cNvSpPr>
                <a:spLocks/>
              </p:cNvSpPr>
              <p:nvPr/>
            </p:nvSpPr>
            <p:spPr bwMode="auto">
              <a:xfrm>
                <a:off x="4010" y="1824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4F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Freeform 125"/>
              <p:cNvSpPr>
                <a:spLocks/>
              </p:cNvSpPr>
              <p:nvPr/>
            </p:nvSpPr>
            <p:spPr bwMode="auto">
              <a:xfrm>
                <a:off x="3880" y="1667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B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Freeform 126"/>
              <p:cNvSpPr>
                <a:spLocks/>
              </p:cNvSpPr>
              <p:nvPr/>
            </p:nvSpPr>
            <p:spPr bwMode="auto">
              <a:xfrm>
                <a:off x="3868" y="1253"/>
                <a:ext cx="27" cy="123"/>
              </a:xfrm>
              <a:custGeom>
                <a:avLst/>
                <a:gdLst>
                  <a:gd name="T0" fmla="*/ 27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2 w 11"/>
                  <a:gd name="T11" fmla="*/ 115 h 46"/>
                  <a:gd name="T12" fmla="*/ 27 w 11"/>
                  <a:gd name="T13" fmla="*/ 115 h 46"/>
                  <a:gd name="T14" fmla="*/ 27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0564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Freeform 127"/>
              <p:cNvSpPr>
                <a:spLocks noEditPoints="1"/>
              </p:cNvSpPr>
              <p:nvPr/>
            </p:nvSpPr>
            <p:spPr bwMode="auto">
              <a:xfrm>
                <a:off x="4120" y="1787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Freeform 128"/>
              <p:cNvSpPr>
                <a:spLocks/>
              </p:cNvSpPr>
              <p:nvPr/>
            </p:nvSpPr>
            <p:spPr bwMode="auto">
              <a:xfrm>
                <a:off x="4058" y="1773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4F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129"/>
              <p:cNvSpPr>
                <a:spLocks/>
              </p:cNvSpPr>
              <p:nvPr/>
            </p:nvSpPr>
            <p:spPr bwMode="auto">
              <a:xfrm>
                <a:off x="4138" y="1848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FE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Oval 130"/>
              <p:cNvSpPr>
                <a:spLocks noChangeArrowheads="1"/>
              </p:cNvSpPr>
              <p:nvPr/>
            </p:nvSpPr>
            <p:spPr bwMode="auto">
              <a:xfrm>
                <a:off x="4043" y="1816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5" name="Oval 131"/>
              <p:cNvSpPr>
                <a:spLocks noChangeArrowheads="1"/>
              </p:cNvSpPr>
              <p:nvPr/>
            </p:nvSpPr>
            <p:spPr bwMode="auto">
              <a:xfrm>
                <a:off x="4083" y="1819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6" name="Oval 132"/>
              <p:cNvSpPr>
                <a:spLocks noChangeArrowheads="1"/>
              </p:cNvSpPr>
              <p:nvPr/>
            </p:nvSpPr>
            <p:spPr bwMode="auto">
              <a:xfrm>
                <a:off x="4063" y="1816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7" name="Freeform 133"/>
              <p:cNvSpPr>
                <a:spLocks/>
              </p:cNvSpPr>
              <p:nvPr/>
            </p:nvSpPr>
            <p:spPr bwMode="auto">
              <a:xfrm>
                <a:off x="4153" y="1717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2F8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134"/>
              <p:cNvSpPr>
                <a:spLocks/>
              </p:cNvSpPr>
              <p:nvPr/>
            </p:nvSpPr>
            <p:spPr bwMode="auto">
              <a:xfrm>
                <a:off x="3990" y="1736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8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135"/>
              <p:cNvSpPr>
                <a:spLocks/>
              </p:cNvSpPr>
              <p:nvPr/>
            </p:nvSpPr>
            <p:spPr bwMode="auto">
              <a:xfrm>
                <a:off x="4025" y="1744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3E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4230" y="1728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564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137"/>
              <p:cNvSpPr>
                <a:spLocks/>
              </p:cNvSpPr>
              <p:nvPr/>
            </p:nvSpPr>
            <p:spPr bwMode="auto">
              <a:xfrm>
                <a:off x="3845" y="1392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138"/>
              <p:cNvSpPr>
                <a:spLocks/>
              </p:cNvSpPr>
              <p:nvPr/>
            </p:nvSpPr>
            <p:spPr bwMode="auto">
              <a:xfrm>
                <a:off x="3848" y="1400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139"/>
              <p:cNvSpPr>
                <a:spLocks/>
              </p:cNvSpPr>
              <p:nvPr/>
            </p:nvSpPr>
            <p:spPr bwMode="auto">
              <a:xfrm>
                <a:off x="3843" y="1592"/>
                <a:ext cx="32" cy="59"/>
              </a:xfrm>
              <a:custGeom>
                <a:avLst/>
                <a:gdLst>
                  <a:gd name="T0" fmla="*/ 10 w 13"/>
                  <a:gd name="T1" fmla="*/ 59 h 22"/>
                  <a:gd name="T2" fmla="*/ 32 w 13"/>
                  <a:gd name="T3" fmla="*/ 59 h 22"/>
                  <a:gd name="T4" fmla="*/ 22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2F8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Freeform 140"/>
              <p:cNvSpPr>
                <a:spLocks/>
              </p:cNvSpPr>
              <p:nvPr/>
            </p:nvSpPr>
            <p:spPr bwMode="auto">
              <a:xfrm>
                <a:off x="3845" y="1616"/>
                <a:ext cx="28" cy="21"/>
              </a:xfrm>
              <a:custGeom>
                <a:avLst/>
                <a:gdLst>
                  <a:gd name="T0" fmla="*/ 5 w 11"/>
                  <a:gd name="T1" fmla="*/ 21 h 8"/>
                  <a:gd name="T2" fmla="*/ 28 w 11"/>
                  <a:gd name="T3" fmla="*/ 21 h 8"/>
                  <a:gd name="T4" fmla="*/ 23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0564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141"/>
              <p:cNvSpPr>
                <a:spLocks/>
              </p:cNvSpPr>
              <p:nvPr/>
            </p:nvSpPr>
            <p:spPr bwMode="auto">
              <a:xfrm>
                <a:off x="4195" y="1701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142"/>
              <p:cNvSpPr>
                <a:spLocks/>
              </p:cNvSpPr>
              <p:nvPr/>
            </p:nvSpPr>
            <p:spPr bwMode="auto">
              <a:xfrm>
                <a:off x="3915" y="1453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Oval 143"/>
              <p:cNvSpPr>
                <a:spLocks noChangeArrowheads="1"/>
              </p:cNvSpPr>
              <p:nvPr/>
            </p:nvSpPr>
            <p:spPr bwMode="auto">
              <a:xfrm>
                <a:off x="3968" y="1685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28" name="Freeform 144"/>
              <p:cNvSpPr>
                <a:spLocks/>
              </p:cNvSpPr>
              <p:nvPr/>
            </p:nvSpPr>
            <p:spPr bwMode="auto">
              <a:xfrm>
                <a:off x="3968" y="1717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Oval 145"/>
              <p:cNvSpPr>
                <a:spLocks noChangeArrowheads="1"/>
              </p:cNvSpPr>
              <p:nvPr/>
            </p:nvSpPr>
            <p:spPr bwMode="auto">
              <a:xfrm>
                <a:off x="4003" y="1701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30" name="Freeform 146"/>
              <p:cNvSpPr>
                <a:spLocks/>
              </p:cNvSpPr>
              <p:nvPr/>
            </p:nvSpPr>
            <p:spPr bwMode="auto">
              <a:xfrm>
                <a:off x="3860" y="1363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147"/>
              <p:cNvSpPr>
                <a:spLocks/>
              </p:cNvSpPr>
              <p:nvPr/>
            </p:nvSpPr>
            <p:spPr bwMode="auto">
              <a:xfrm>
                <a:off x="3840" y="1368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148"/>
              <p:cNvSpPr>
                <a:spLocks/>
              </p:cNvSpPr>
              <p:nvPr/>
            </p:nvSpPr>
            <p:spPr bwMode="auto">
              <a:xfrm>
                <a:off x="3898" y="1480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Oval 149"/>
              <p:cNvSpPr>
                <a:spLocks noChangeArrowheads="1"/>
              </p:cNvSpPr>
              <p:nvPr/>
            </p:nvSpPr>
            <p:spPr bwMode="auto">
              <a:xfrm>
                <a:off x="3993" y="1416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34" name="Freeform 150"/>
              <p:cNvSpPr>
                <a:spLocks/>
              </p:cNvSpPr>
              <p:nvPr/>
            </p:nvSpPr>
            <p:spPr bwMode="auto">
              <a:xfrm>
                <a:off x="4003" y="1453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151"/>
              <p:cNvSpPr>
                <a:spLocks/>
              </p:cNvSpPr>
              <p:nvPr/>
            </p:nvSpPr>
            <p:spPr bwMode="auto">
              <a:xfrm>
                <a:off x="3875" y="1416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152"/>
              <p:cNvSpPr>
                <a:spLocks/>
              </p:cNvSpPr>
              <p:nvPr/>
            </p:nvSpPr>
            <p:spPr bwMode="auto">
              <a:xfrm>
                <a:off x="3995" y="1760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53"/>
              <p:cNvSpPr>
                <a:spLocks/>
              </p:cNvSpPr>
              <p:nvPr/>
            </p:nvSpPr>
            <p:spPr bwMode="auto">
              <a:xfrm>
                <a:off x="3880" y="1667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54"/>
              <p:cNvSpPr>
                <a:spLocks/>
              </p:cNvSpPr>
              <p:nvPr/>
            </p:nvSpPr>
            <p:spPr bwMode="auto">
              <a:xfrm>
                <a:off x="3860" y="1256"/>
                <a:ext cx="23" cy="120"/>
              </a:xfrm>
              <a:custGeom>
                <a:avLst/>
                <a:gdLst>
                  <a:gd name="T0" fmla="*/ 23 w 9"/>
                  <a:gd name="T1" fmla="*/ 21 h 45"/>
                  <a:gd name="T2" fmla="*/ 23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3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6BA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155"/>
              <p:cNvSpPr>
                <a:spLocks/>
              </p:cNvSpPr>
              <p:nvPr/>
            </p:nvSpPr>
            <p:spPr bwMode="auto">
              <a:xfrm>
                <a:off x="3865" y="1283"/>
                <a:ext cx="13" cy="88"/>
              </a:xfrm>
              <a:custGeom>
                <a:avLst/>
                <a:gdLst>
                  <a:gd name="T0" fmla="*/ 0 w 5"/>
                  <a:gd name="T1" fmla="*/ 88 h 33"/>
                  <a:gd name="T2" fmla="*/ 13 w 5"/>
                  <a:gd name="T3" fmla="*/ 88 h 33"/>
                  <a:gd name="T4" fmla="*/ 13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2F8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156"/>
              <p:cNvSpPr>
                <a:spLocks/>
              </p:cNvSpPr>
              <p:nvPr/>
            </p:nvSpPr>
            <p:spPr bwMode="auto">
              <a:xfrm>
                <a:off x="3860" y="1256"/>
                <a:ext cx="23" cy="120"/>
              </a:xfrm>
              <a:custGeom>
                <a:avLst/>
                <a:gdLst>
                  <a:gd name="T0" fmla="*/ 23 w 9"/>
                  <a:gd name="T1" fmla="*/ 21 h 45"/>
                  <a:gd name="T2" fmla="*/ 23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3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157"/>
              <p:cNvSpPr>
                <a:spLocks/>
              </p:cNvSpPr>
              <p:nvPr/>
            </p:nvSpPr>
            <p:spPr bwMode="auto">
              <a:xfrm>
                <a:off x="3868" y="1253"/>
                <a:ext cx="27" cy="123"/>
              </a:xfrm>
              <a:custGeom>
                <a:avLst/>
                <a:gdLst>
                  <a:gd name="T0" fmla="*/ 27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2 w 11"/>
                  <a:gd name="T11" fmla="*/ 115 h 46"/>
                  <a:gd name="T12" fmla="*/ 27 w 11"/>
                  <a:gd name="T13" fmla="*/ 115 h 46"/>
                  <a:gd name="T14" fmla="*/ 27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158"/>
              <p:cNvSpPr>
                <a:spLocks/>
              </p:cNvSpPr>
              <p:nvPr/>
            </p:nvSpPr>
            <p:spPr bwMode="auto">
              <a:xfrm>
                <a:off x="3865" y="1672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6BA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159"/>
              <p:cNvSpPr>
                <a:spLocks/>
              </p:cNvSpPr>
              <p:nvPr/>
            </p:nvSpPr>
            <p:spPr bwMode="auto">
              <a:xfrm>
                <a:off x="3865" y="1672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160"/>
              <p:cNvSpPr>
                <a:spLocks/>
              </p:cNvSpPr>
              <p:nvPr/>
            </p:nvSpPr>
            <p:spPr bwMode="auto">
              <a:xfrm>
                <a:off x="3883" y="1424"/>
                <a:ext cx="100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0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E3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161"/>
              <p:cNvSpPr>
                <a:spLocks/>
              </p:cNvSpPr>
              <p:nvPr/>
            </p:nvSpPr>
            <p:spPr bwMode="auto">
              <a:xfrm>
                <a:off x="3913" y="1512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82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8" name="Oval 251"/>
            <p:cNvSpPr>
              <a:spLocks noChangeArrowheads="1"/>
            </p:cNvSpPr>
            <p:nvPr/>
          </p:nvSpPr>
          <p:spPr bwMode="auto">
            <a:xfrm>
              <a:off x="3900446" y="4255953"/>
              <a:ext cx="654562" cy="102661"/>
            </a:xfrm>
            <a:prstGeom prst="ellipse">
              <a:avLst/>
            </a:prstGeom>
            <a:solidFill>
              <a:srgbClr val="D4C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9" name="Oval 252"/>
            <p:cNvSpPr>
              <a:spLocks noChangeArrowheads="1"/>
            </p:cNvSpPr>
            <p:nvPr/>
          </p:nvSpPr>
          <p:spPr bwMode="auto">
            <a:xfrm>
              <a:off x="3900446" y="4255953"/>
              <a:ext cx="654562" cy="102661"/>
            </a:xfrm>
            <a:prstGeom prst="ellipse">
              <a:avLst/>
            </a:prstGeom>
            <a:solidFill>
              <a:srgbClr val="F4F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0" name="Freeform 253"/>
            <p:cNvSpPr>
              <a:spLocks/>
            </p:cNvSpPr>
            <p:nvPr/>
          </p:nvSpPr>
          <p:spPr bwMode="auto">
            <a:xfrm>
              <a:off x="3885770" y="4302884"/>
              <a:ext cx="683914" cy="1402055"/>
            </a:xfrm>
            <a:custGeom>
              <a:avLst/>
              <a:gdLst>
                <a:gd name="T0" fmla="*/ 228 w 93"/>
                <a:gd name="T1" fmla="*/ 0 h 179"/>
                <a:gd name="T2" fmla="*/ 115 w 93"/>
                <a:gd name="T3" fmla="*/ 19 h 179"/>
                <a:gd name="T4" fmla="*/ 5 w 93"/>
                <a:gd name="T5" fmla="*/ 0 h 179"/>
                <a:gd name="T6" fmla="*/ 0 w 93"/>
                <a:gd name="T7" fmla="*/ 0 h 179"/>
                <a:gd name="T8" fmla="*/ 3 w 93"/>
                <a:gd name="T9" fmla="*/ 109 h 179"/>
                <a:gd name="T10" fmla="*/ 65 w 93"/>
                <a:gd name="T11" fmla="*/ 454 h 179"/>
                <a:gd name="T12" fmla="*/ 115 w 93"/>
                <a:gd name="T13" fmla="*/ 478 h 179"/>
                <a:gd name="T14" fmla="*/ 165 w 93"/>
                <a:gd name="T15" fmla="*/ 454 h 179"/>
                <a:gd name="T16" fmla="*/ 230 w 93"/>
                <a:gd name="T17" fmla="*/ 109 h 179"/>
                <a:gd name="T18" fmla="*/ 233 w 93"/>
                <a:gd name="T19" fmla="*/ 0 h 179"/>
                <a:gd name="T20" fmla="*/ 228 w 93"/>
                <a:gd name="T21" fmla="*/ 0 h 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79"/>
                <a:gd name="T35" fmla="*/ 93 w 93"/>
                <a:gd name="T36" fmla="*/ 179 h 1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79">
                  <a:moveTo>
                    <a:pt x="91" y="0"/>
                  </a:moveTo>
                  <a:cubicBezTo>
                    <a:pt x="91" y="4"/>
                    <a:pt x="71" y="7"/>
                    <a:pt x="46" y="7"/>
                  </a:cubicBezTo>
                  <a:cubicBezTo>
                    <a:pt x="22" y="7"/>
                    <a:pt x="2" y="4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25" y="168"/>
                    <a:pt x="26" y="170"/>
                  </a:cubicBezTo>
                  <a:cubicBezTo>
                    <a:pt x="30" y="175"/>
                    <a:pt x="38" y="179"/>
                    <a:pt x="46" y="179"/>
                  </a:cubicBezTo>
                  <a:cubicBezTo>
                    <a:pt x="55" y="179"/>
                    <a:pt x="63" y="175"/>
                    <a:pt x="66" y="170"/>
                  </a:cubicBezTo>
                  <a:cubicBezTo>
                    <a:pt x="68" y="168"/>
                    <a:pt x="92" y="41"/>
                    <a:pt x="92" y="41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8F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Freeform 258"/>
            <p:cNvSpPr>
              <a:spLocks/>
            </p:cNvSpPr>
            <p:nvPr/>
          </p:nvSpPr>
          <p:spPr bwMode="auto">
            <a:xfrm>
              <a:off x="3923928" y="4326349"/>
              <a:ext cx="328749" cy="1308194"/>
            </a:xfrm>
            <a:custGeom>
              <a:avLst/>
              <a:gdLst>
                <a:gd name="T0" fmla="*/ 75 w 45"/>
                <a:gd name="T1" fmla="*/ 422 h 167"/>
                <a:gd name="T2" fmla="*/ 17 w 45"/>
                <a:gd name="T3" fmla="*/ 96 h 167"/>
                <a:gd name="T4" fmla="*/ 10 w 45"/>
                <a:gd name="T5" fmla="*/ 3 h 167"/>
                <a:gd name="T6" fmla="*/ 0 w 45"/>
                <a:gd name="T7" fmla="*/ 0 h 167"/>
                <a:gd name="T8" fmla="*/ 0 w 45"/>
                <a:gd name="T9" fmla="*/ 83 h 167"/>
                <a:gd name="T10" fmla="*/ 2 w 45"/>
                <a:gd name="T11" fmla="*/ 104 h 167"/>
                <a:gd name="T12" fmla="*/ 57 w 45"/>
                <a:gd name="T13" fmla="*/ 422 h 167"/>
                <a:gd name="T14" fmla="*/ 95 w 45"/>
                <a:gd name="T15" fmla="*/ 446 h 167"/>
                <a:gd name="T16" fmla="*/ 112 w 45"/>
                <a:gd name="T17" fmla="*/ 446 h 167"/>
                <a:gd name="T18" fmla="*/ 75 w 45"/>
                <a:gd name="T19" fmla="*/ 42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167"/>
                <a:gd name="T32" fmla="*/ 45 w 4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167">
                  <a:moveTo>
                    <a:pt x="30" y="158"/>
                  </a:moveTo>
                  <a:cubicBezTo>
                    <a:pt x="28" y="156"/>
                    <a:pt x="7" y="36"/>
                    <a:pt x="7" y="3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7"/>
                    <a:pt x="1" y="39"/>
                  </a:cubicBezTo>
                  <a:cubicBezTo>
                    <a:pt x="5" y="61"/>
                    <a:pt x="22" y="157"/>
                    <a:pt x="23" y="158"/>
                  </a:cubicBezTo>
                  <a:cubicBezTo>
                    <a:pt x="25" y="162"/>
                    <a:pt x="29" y="167"/>
                    <a:pt x="38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6"/>
                    <a:pt x="33" y="163"/>
                    <a:pt x="30" y="158"/>
                  </a:cubicBezTo>
                  <a:close/>
                </a:path>
              </a:pathLst>
            </a:custGeom>
            <a:solidFill>
              <a:srgbClr val="C0D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Freeform 259"/>
            <p:cNvSpPr>
              <a:spLocks/>
            </p:cNvSpPr>
            <p:nvPr/>
          </p:nvSpPr>
          <p:spPr bwMode="auto">
            <a:xfrm>
              <a:off x="3953281" y="4273552"/>
              <a:ext cx="14676" cy="61597"/>
            </a:xfrm>
            <a:custGeom>
              <a:avLst/>
              <a:gdLst>
                <a:gd name="T0" fmla="*/ 5 w 2"/>
                <a:gd name="T1" fmla="*/ 21 h 8"/>
                <a:gd name="T2" fmla="*/ 3 w 2"/>
                <a:gd name="T3" fmla="*/ 0 h 8"/>
                <a:gd name="T4" fmla="*/ 0 w 2"/>
                <a:gd name="T5" fmla="*/ 3 h 8"/>
                <a:gd name="T6" fmla="*/ 0 w 2"/>
                <a:gd name="T7" fmla="*/ 21 h 8"/>
                <a:gd name="T8" fmla="*/ 5 w 2"/>
                <a:gd name="T9" fmla="*/ 2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2" y="8"/>
                  </a:moveTo>
                  <a:cubicBezTo>
                    <a:pt x="2" y="6"/>
                    <a:pt x="2" y="3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D7E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Freeform 260"/>
            <p:cNvSpPr>
              <a:spLocks/>
            </p:cNvSpPr>
            <p:nvPr/>
          </p:nvSpPr>
          <p:spPr bwMode="auto">
            <a:xfrm>
              <a:off x="3953281" y="4335149"/>
              <a:ext cx="190792" cy="1228998"/>
            </a:xfrm>
            <a:custGeom>
              <a:avLst/>
              <a:gdLst>
                <a:gd name="T0" fmla="*/ 8 w 26"/>
                <a:gd name="T1" fmla="*/ 93 h 157"/>
                <a:gd name="T2" fmla="*/ 65 w 26"/>
                <a:gd name="T3" fmla="*/ 419 h 157"/>
                <a:gd name="T4" fmla="*/ 15 w 26"/>
                <a:gd name="T5" fmla="*/ 88 h 157"/>
                <a:gd name="T6" fmla="*/ 5 w 26"/>
                <a:gd name="T7" fmla="*/ 0 h 157"/>
                <a:gd name="T8" fmla="*/ 0 w 26"/>
                <a:gd name="T9" fmla="*/ 0 h 157"/>
                <a:gd name="T10" fmla="*/ 8 w 26"/>
                <a:gd name="T11" fmla="*/ 93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57"/>
                <a:gd name="T20" fmla="*/ 26 w 26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57">
                  <a:moveTo>
                    <a:pt x="3" y="35"/>
                  </a:moveTo>
                  <a:cubicBezTo>
                    <a:pt x="3" y="35"/>
                    <a:pt x="24" y="155"/>
                    <a:pt x="26" y="157"/>
                  </a:cubicBezTo>
                  <a:cubicBezTo>
                    <a:pt x="26" y="157"/>
                    <a:pt x="7" y="45"/>
                    <a:pt x="6" y="33"/>
                  </a:cubicBezTo>
                  <a:cubicBezTo>
                    <a:pt x="5" y="28"/>
                    <a:pt x="4" y="15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CCD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Freeform 264"/>
            <p:cNvSpPr>
              <a:spLocks/>
            </p:cNvSpPr>
            <p:nvPr/>
          </p:nvSpPr>
          <p:spPr bwMode="auto">
            <a:xfrm>
              <a:off x="4458145" y="4273552"/>
              <a:ext cx="73381" cy="70396"/>
            </a:xfrm>
            <a:custGeom>
              <a:avLst/>
              <a:gdLst>
                <a:gd name="T0" fmla="*/ 25 w 10"/>
                <a:gd name="T1" fmla="*/ 5 h 9"/>
                <a:gd name="T2" fmla="*/ 0 w 10"/>
                <a:gd name="T3" fmla="*/ 0 h 9"/>
                <a:gd name="T4" fmla="*/ 0 w 10"/>
                <a:gd name="T5" fmla="*/ 24 h 9"/>
                <a:gd name="T6" fmla="*/ 25 w 10"/>
                <a:gd name="T7" fmla="*/ 19 h 9"/>
                <a:gd name="T8" fmla="*/ 25 w 10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2"/>
                  </a:moveTo>
                  <a:cubicBezTo>
                    <a:pt x="7" y="1"/>
                    <a:pt x="4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4" y="8"/>
                    <a:pt x="7" y="8"/>
                    <a:pt x="10" y="7"/>
                  </a:cubicBezTo>
                  <a:cubicBezTo>
                    <a:pt x="10" y="5"/>
                    <a:pt x="10" y="3"/>
                    <a:pt x="10" y="2"/>
                  </a:cubicBezTo>
                  <a:close/>
                </a:path>
              </a:pathLst>
            </a:custGeom>
            <a:solidFill>
              <a:srgbClr val="D7E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Freeform 265"/>
            <p:cNvSpPr>
              <a:spLocks/>
            </p:cNvSpPr>
            <p:nvPr/>
          </p:nvSpPr>
          <p:spPr bwMode="auto">
            <a:xfrm>
              <a:off x="4188101" y="4326349"/>
              <a:ext cx="343425" cy="1337525"/>
            </a:xfrm>
            <a:custGeom>
              <a:avLst/>
              <a:gdLst>
                <a:gd name="T0" fmla="*/ 115 w 47"/>
                <a:gd name="T1" fmla="*/ 83 h 171"/>
                <a:gd name="T2" fmla="*/ 117 w 47"/>
                <a:gd name="T3" fmla="*/ 0 h 171"/>
                <a:gd name="T4" fmla="*/ 92 w 47"/>
                <a:gd name="T5" fmla="*/ 5 h 171"/>
                <a:gd name="T6" fmla="*/ 90 w 47"/>
                <a:gd name="T7" fmla="*/ 69 h 171"/>
                <a:gd name="T8" fmla="*/ 87 w 47"/>
                <a:gd name="T9" fmla="*/ 96 h 171"/>
                <a:gd name="T10" fmla="*/ 37 w 47"/>
                <a:gd name="T11" fmla="*/ 432 h 171"/>
                <a:gd name="T12" fmla="*/ 0 w 47"/>
                <a:gd name="T13" fmla="*/ 456 h 171"/>
                <a:gd name="T14" fmla="*/ 17 w 47"/>
                <a:gd name="T15" fmla="*/ 456 h 171"/>
                <a:gd name="T16" fmla="*/ 55 w 47"/>
                <a:gd name="T17" fmla="*/ 432 h 171"/>
                <a:gd name="T18" fmla="*/ 112 w 47"/>
                <a:gd name="T19" fmla="*/ 104 h 171"/>
                <a:gd name="T20" fmla="*/ 115 w 47"/>
                <a:gd name="T21" fmla="*/ 83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1"/>
                <a:gd name="T35" fmla="*/ 47 w 47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1">
                  <a:moveTo>
                    <a:pt x="46" y="31"/>
                  </a:moveTo>
                  <a:cubicBezTo>
                    <a:pt x="46" y="31"/>
                    <a:pt x="46" y="17"/>
                    <a:pt x="47" y="0"/>
                  </a:cubicBezTo>
                  <a:cubicBezTo>
                    <a:pt x="44" y="1"/>
                    <a:pt x="41" y="1"/>
                    <a:pt x="37" y="2"/>
                  </a:cubicBezTo>
                  <a:cubicBezTo>
                    <a:pt x="36" y="11"/>
                    <a:pt x="36" y="20"/>
                    <a:pt x="36" y="2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17" y="160"/>
                    <a:pt x="15" y="162"/>
                  </a:cubicBezTo>
                  <a:cubicBezTo>
                    <a:pt x="12" y="167"/>
                    <a:pt x="7" y="170"/>
                    <a:pt x="0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16" y="171"/>
                    <a:pt x="20" y="166"/>
                    <a:pt x="22" y="162"/>
                  </a:cubicBezTo>
                  <a:cubicBezTo>
                    <a:pt x="23" y="161"/>
                    <a:pt x="42" y="61"/>
                    <a:pt x="45" y="39"/>
                  </a:cubicBezTo>
                  <a:cubicBezTo>
                    <a:pt x="46" y="37"/>
                    <a:pt x="46" y="31"/>
                    <a:pt x="46" y="31"/>
                  </a:cubicBezTo>
                  <a:close/>
                </a:path>
              </a:pathLst>
            </a:custGeom>
            <a:solidFill>
              <a:srgbClr val="CCD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Freeform 267"/>
            <p:cNvSpPr>
              <a:spLocks/>
            </p:cNvSpPr>
            <p:nvPr/>
          </p:nvSpPr>
          <p:spPr bwMode="auto">
            <a:xfrm>
              <a:off x="4437598" y="4264753"/>
              <a:ext cx="20547" cy="79196"/>
            </a:xfrm>
            <a:custGeom>
              <a:avLst/>
              <a:gdLst>
                <a:gd name="T0" fmla="*/ 0 w 3"/>
                <a:gd name="T1" fmla="*/ 27 h 10"/>
                <a:gd name="T2" fmla="*/ 7 w 3"/>
                <a:gd name="T3" fmla="*/ 27 h 10"/>
                <a:gd name="T4" fmla="*/ 7 w 3"/>
                <a:gd name="T5" fmla="*/ 3 h 10"/>
                <a:gd name="T6" fmla="*/ 0 w 3"/>
                <a:gd name="T7" fmla="*/ 0 h 10"/>
                <a:gd name="T8" fmla="*/ 0 w 3"/>
                <a:gd name="T9" fmla="*/ 2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0"/>
                <a:gd name="T17" fmla="*/ 3 w 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0">
                  <a:moveTo>
                    <a:pt x="0" y="10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3" y="7"/>
                    <a:pt x="3" y="4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C0D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Freeform 268"/>
            <p:cNvSpPr>
              <a:spLocks/>
            </p:cNvSpPr>
            <p:nvPr/>
          </p:nvSpPr>
          <p:spPr bwMode="auto">
            <a:xfrm>
              <a:off x="4296706" y="4343948"/>
              <a:ext cx="161439" cy="1249530"/>
            </a:xfrm>
            <a:custGeom>
              <a:avLst/>
              <a:gdLst>
                <a:gd name="T0" fmla="*/ 53 w 22"/>
                <a:gd name="T1" fmla="*/ 64 h 160"/>
                <a:gd name="T2" fmla="*/ 55 w 22"/>
                <a:gd name="T3" fmla="*/ 0 h 160"/>
                <a:gd name="T4" fmla="*/ 48 w 22"/>
                <a:gd name="T5" fmla="*/ 0 h 160"/>
                <a:gd name="T6" fmla="*/ 43 w 22"/>
                <a:gd name="T7" fmla="*/ 93 h 160"/>
                <a:gd name="T8" fmla="*/ 0 w 22"/>
                <a:gd name="T9" fmla="*/ 426 h 160"/>
                <a:gd name="T10" fmla="*/ 50 w 22"/>
                <a:gd name="T11" fmla="*/ 91 h 160"/>
                <a:gd name="T12" fmla="*/ 53 w 22"/>
                <a:gd name="T13" fmla="*/ 64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60"/>
                <a:gd name="T23" fmla="*/ 22 w 22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60">
                  <a:moveTo>
                    <a:pt x="21" y="24"/>
                  </a:moveTo>
                  <a:cubicBezTo>
                    <a:pt x="21" y="18"/>
                    <a:pt x="21" y="9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16"/>
                    <a:pt x="18" y="29"/>
                    <a:pt x="17" y="35"/>
                  </a:cubicBezTo>
                  <a:cubicBezTo>
                    <a:pt x="15" y="50"/>
                    <a:pt x="0" y="160"/>
                    <a:pt x="0" y="160"/>
                  </a:cubicBezTo>
                  <a:cubicBezTo>
                    <a:pt x="2" y="158"/>
                    <a:pt x="20" y="34"/>
                    <a:pt x="20" y="34"/>
                  </a:cubicBezTo>
                  <a:lnTo>
                    <a:pt x="21" y="24"/>
                  </a:lnTo>
                  <a:close/>
                </a:path>
              </a:pathLst>
            </a:custGeom>
            <a:solidFill>
              <a:srgbClr val="AA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Freeform 273"/>
            <p:cNvSpPr>
              <a:spLocks/>
            </p:cNvSpPr>
            <p:nvPr/>
          </p:nvSpPr>
          <p:spPr bwMode="auto">
            <a:xfrm>
              <a:off x="3923928" y="4279419"/>
              <a:ext cx="29353" cy="55730"/>
            </a:xfrm>
            <a:custGeom>
              <a:avLst/>
              <a:gdLst>
                <a:gd name="T0" fmla="*/ 10 w 4"/>
                <a:gd name="T1" fmla="*/ 19 h 7"/>
                <a:gd name="T2" fmla="*/ 10 w 4"/>
                <a:gd name="T3" fmla="*/ 0 h 7"/>
                <a:gd name="T4" fmla="*/ 0 w 4"/>
                <a:gd name="T5" fmla="*/ 3 h 7"/>
                <a:gd name="T6" fmla="*/ 0 w 4"/>
                <a:gd name="T7" fmla="*/ 16 h 7"/>
                <a:gd name="T8" fmla="*/ 10 w 4"/>
                <a:gd name="T9" fmla="*/ 1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4" y="7"/>
                  </a:cubicBezTo>
                  <a:close/>
                </a:path>
              </a:pathLst>
            </a:custGeom>
            <a:solidFill>
              <a:srgbClr val="C0D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Freeform 274"/>
            <p:cNvSpPr>
              <a:spLocks/>
            </p:cNvSpPr>
            <p:nvPr/>
          </p:nvSpPr>
          <p:spPr bwMode="auto">
            <a:xfrm>
              <a:off x="3915123" y="4320483"/>
              <a:ext cx="625209" cy="38131"/>
            </a:xfrm>
            <a:custGeom>
              <a:avLst/>
              <a:gdLst>
                <a:gd name="T0" fmla="*/ 213 w 85"/>
                <a:gd name="T1" fmla="*/ 0 h 5"/>
                <a:gd name="T2" fmla="*/ 105 w 85"/>
                <a:gd name="T3" fmla="*/ 13 h 5"/>
                <a:gd name="T4" fmla="*/ 0 w 85"/>
                <a:gd name="T5" fmla="*/ 0 h 5"/>
                <a:gd name="T6" fmla="*/ 0 60000 65536"/>
                <a:gd name="T7" fmla="*/ 0 60000 65536"/>
                <a:gd name="T8" fmla="*/ 0 60000 65536"/>
                <a:gd name="T9" fmla="*/ 0 w 85"/>
                <a:gd name="T10" fmla="*/ 0 h 5"/>
                <a:gd name="T11" fmla="*/ 85 w 8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5">
                  <a:moveTo>
                    <a:pt x="85" y="0"/>
                  </a:moveTo>
                  <a:cubicBezTo>
                    <a:pt x="80" y="3"/>
                    <a:pt x="63" y="5"/>
                    <a:pt x="42" y="5"/>
                  </a:cubicBezTo>
                  <a:cubicBezTo>
                    <a:pt x="22" y="5"/>
                    <a:pt x="5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Freeform 275"/>
            <p:cNvSpPr>
              <a:spLocks/>
            </p:cNvSpPr>
            <p:nvPr/>
          </p:nvSpPr>
          <p:spPr bwMode="auto">
            <a:xfrm>
              <a:off x="4003180" y="4250087"/>
              <a:ext cx="410936" cy="14666"/>
            </a:xfrm>
            <a:custGeom>
              <a:avLst/>
              <a:gdLst>
                <a:gd name="T0" fmla="*/ 0 w 56"/>
                <a:gd name="T1" fmla="*/ 5 h 2"/>
                <a:gd name="T2" fmla="*/ 0 w 56"/>
                <a:gd name="T3" fmla="*/ 5 h 2"/>
                <a:gd name="T4" fmla="*/ 75 w 56"/>
                <a:gd name="T5" fmla="*/ 3 h 2"/>
                <a:gd name="T6" fmla="*/ 140 w 56"/>
                <a:gd name="T7" fmla="*/ 5 h 2"/>
                <a:gd name="T8" fmla="*/ 140 w 56"/>
                <a:gd name="T9" fmla="*/ 5 h 2"/>
                <a:gd name="T10" fmla="*/ 75 w 56"/>
                <a:gd name="T11" fmla="*/ 0 h 2"/>
                <a:gd name="T12" fmla="*/ 0 w 56"/>
                <a:gd name="T13" fmla="*/ 5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2"/>
                <a:gd name="T23" fmla="*/ 56 w 5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"/>
                    <a:pt x="19" y="1"/>
                    <a:pt x="30" y="1"/>
                  </a:cubicBezTo>
                  <a:cubicBezTo>
                    <a:pt x="39" y="1"/>
                    <a:pt x="48" y="1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8" y="1"/>
                    <a:pt x="39" y="0"/>
                    <a:pt x="30" y="0"/>
                  </a:cubicBezTo>
                  <a:cubicBezTo>
                    <a:pt x="19" y="0"/>
                    <a:pt x="8" y="1"/>
                    <a:pt x="0" y="2"/>
                  </a:cubicBezTo>
                  <a:close/>
                </a:path>
              </a:pathLst>
            </a:custGeom>
            <a:solidFill>
              <a:srgbClr val="AA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Oval 276"/>
            <p:cNvSpPr>
              <a:spLocks noChangeArrowheads="1"/>
            </p:cNvSpPr>
            <p:nvPr/>
          </p:nvSpPr>
          <p:spPr bwMode="auto">
            <a:xfrm>
              <a:off x="4003180" y="4326349"/>
              <a:ext cx="44029" cy="410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2" name="Oval 277"/>
            <p:cNvSpPr>
              <a:spLocks noChangeArrowheads="1"/>
            </p:cNvSpPr>
            <p:nvPr/>
          </p:nvSpPr>
          <p:spPr bwMode="auto">
            <a:xfrm>
              <a:off x="4144073" y="4335149"/>
              <a:ext cx="44029" cy="469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3" name="Oval 278"/>
            <p:cNvSpPr>
              <a:spLocks noChangeArrowheads="1"/>
            </p:cNvSpPr>
            <p:nvPr/>
          </p:nvSpPr>
          <p:spPr bwMode="auto">
            <a:xfrm>
              <a:off x="4061885" y="4311683"/>
              <a:ext cx="67511" cy="79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74" name="Group 3"/>
          <p:cNvGrpSpPr>
            <a:grpSpLocks/>
          </p:cNvGrpSpPr>
          <p:nvPr/>
        </p:nvGrpSpPr>
        <p:grpSpPr bwMode="auto">
          <a:xfrm rot="18510602" flipH="1">
            <a:off x="5538150" y="425013"/>
            <a:ext cx="100031" cy="2007847"/>
            <a:chOff x="2812" y="36"/>
            <a:chExt cx="93" cy="3005"/>
          </a:xfrm>
        </p:grpSpPr>
        <p:sp>
          <p:nvSpPr>
            <p:cNvPr id="175" name="Freeform 4"/>
            <p:cNvSpPr>
              <a:spLocks noEditPoints="1"/>
            </p:cNvSpPr>
            <p:nvPr/>
          </p:nvSpPr>
          <p:spPr bwMode="auto">
            <a:xfrm>
              <a:off x="2812" y="36"/>
              <a:ext cx="93" cy="3005"/>
            </a:xfrm>
            <a:custGeom>
              <a:avLst/>
              <a:gdLst>
                <a:gd name="T0" fmla="*/ 58 w 53"/>
                <a:gd name="T1" fmla="*/ 2907 h 1593"/>
                <a:gd name="T2" fmla="*/ 53 w 53"/>
                <a:gd name="T3" fmla="*/ 2896 h 1593"/>
                <a:gd name="T4" fmla="*/ 53 w 53"/>
                <a:gd name="T5" fmla="*/ 2645 h 1593"/>
                <a:gd name="T6" fmla="*/ 58 w 53"/>
                <a:gd name="T7" fmla="*/ 2615 h 1593"/>
                <a:gd name="T8" fmla="*/ 77 w 53"/>
                <a:gd name="T9" fmla="*/ 2545 h 1593"/>
                <a:gd name="T10" fmla="*/ 77 w 53"/>
                <a:gd name="T11" fmla="*/ 30 h 1593"/>
                <a:gd name="T12" fmla="*/ 46 w 53"/>
                <a:gd name="T13" fmla="*/ 0 h 1593"/>
                <a:gd name="T14" fmla="*/ 14 w 53"/>
                <a:gd name="T15" fmla="*/ 30 h 1593"/>
                <a:gd name="T16" fmla="*/ 14 w 53"/>
                <a:gd name="T17" fmla="*/ 2545 h 1593"/>
                <a:gd name="T18" fmla="*/ 35 w 53"/>
                <a:gd name="T19" fmla="*/ 2616 h 1593"/>
                <a:gd name="T20" fmla="*/ 39 w 53"/>
                <a:gd name="T21" fmla="*/ 2643 h 1593"/>
                <a:gd name="T22" fmla="*/ 39 w 53"/>
                <a:gd name="T23" fmla="*/ 2896 h 1593"/>
                <a:gd name="T24" fmla="*/ 35 w 53"/>
                <a:gd name="T25" fmla="*/ 2907 h 1593"/>
                <a:gd name="T26" fmla="*/ 0 w 53"/>
                <a:gd name="T27" fmla="*/ 2954 h 1593"/>
                <a:gd name="T28" fmla="*/ 46 w 53"/>
                <a:gd name="T29" fmla="*/ 3005 h 1593"/>
                <a:gd name="T30" fmla="*/ 93 w 53"/>
                <a:gd name="T31" fmla="*/ 2954 h 1593"/>
                <a:gd name="T32" fmla="*/ 58 w 53"/>
                <a:gd name="T33" fmla="*/ 2907 h 1593"/>
                <a:gd name="T34" fmla="*/ 46 w 53"/>
                <a:gd name="T35" fmla="*/ 2992 h 1593"/>
                <a:gd name="T36" fmla="*/ 12 w 53"/>
                <a:gd name="T37" fmla="*/ 2954 h 1593"/>
                <a:gd name="T38" fmla="*/ 46 w 53"/>
                <a:gd name="T39" fmla="*/ 2918 h 1593"/>
                <a:gd name="T40" fmla="*/ 81 w 53"/>
                <a:gd name="T41" fmla="*/ 2954 h 1593"/>
                <a:gd name="T42" fmla="*/ 46 w 53"/>
                <a:gd name="T43" fmla="*/ 2992 h 15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3"/>
                <a:gd name="T67" fmla="*/ 0 h 1593"/>
                <a:gd name="T68" fmla="*/ 53 w 53"/>
                <a:gd name="T69" fmla="*/ 1593 h 15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3" h="1593">
                  <a:moveTo>
                    <a:pt x="33" y="1541"/>
                  </a:moveTo>
                  <a:cubicBezTo>
                    <a:pt x="32" y="1540"/>
                    <a:pt x="30" y="1540"/>
                    <a:pt x="30" y="1535"/>
                  </a:cubicBezTo>
                  <a:cubicBezTo>
                    <a:pt x="30" y="1402"/>
                    <a:pt x="30" y="1402"/>
                    <a:pt x="30" y="1402"/>
                  </a:cubicBezTo>
                  <a:cubicBezTo>
                    <a:pt x="30" y="1396"/>
                    <a:pt x="31" y="1390"/>
                    <a:pt x="33" y="1386"/>
                  </a:cubicBezTo>
                  <a:cubicBezTo>
                    <a:pt x="38" y="1374"/>
                    <a:pt x="44" y="1356"/>
                    <a:pt x="44" y="134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7"/>
                    <a:pt x="36" y="0"/>
                    <a:pt x="26" y="0"/>
                  </a:cubicBezTo>
                  <a:cubicBezTo>
                    <a:pt x="17" y="0"/>
                    <a:pt x="8" y="7"/>
                    <a:pt x="8" y="16"/>
                  </a:cubicBezTo>
                  <a:cubicBezTo>
                    <a:pt x="8" y="1349"/>
                    <a:pt x="8" y="1349"/>
                    <a:pt x="8" y="1349"/>
                  </a:cubicBezTo>
                  <a:cubicBezTo>
                    <a:pt x="8" y="1356"/>
                    <a:pt x="16" y="1375"/>
                    <a:pt x="20" y="1387"/>
                  </a:cubicBezTo>
                  <a:cubicBezTo>
                    <a:pt x="22" y="1390"/>
                    <a:pt x="22" y="1397"/>
                    <a:pt x="22" y="1401"/>
                  </a:cubicBezTo>
                  <a:cubicBezTo>
                    <a:pt x="22" y="1535"/>
                    <a:pt x="22" y="1535"/>
                    <a:pt x="22" y="1535"/>
                  </a:cubicBezTo>
                  <a:cubicBezTo>
                    <a:pt x="22" y="1540"/>
                    <a:pt x="21" y="1540"/>
                    <a:pt x="20" y="1541"/>
                  </a:cubicBezTo>
                  <a:cubicBezTo>
                    <a:pt x="8" y="1544"/>
                    <a:pt x="0" y="1554"/>
                    <a:pt x="0" y="1566"/>
                  </a:cubicBezTo>
                  <a:cubicBezTo>
                    <a:pt x="0" y="1581"/>
                    <a:pt x="12" y="1593"/>
                    <a:pt x="26" y="1593"/>
                  </a:cubicBezTo>
                  <a:cubicBezTo>
                    <a:pt x="41" y="1593"/>
                    <a:pt x="53" y="1581"/>
                    <a:pt x="53" y="1566"/>
                  </a:cubicBezTo>
                  <a:cubicBezTo>
                    <a:pt x="53" y="1554"/>
                    <a:pt x="45" y="1544"/>
                    <a:pt x="33" y="1541"/>
                  </a:cubicBezTo>
                  <a:close/>
                  <a:moveTo>
                    <a:pt x="26" y="1586"/>
                  </a:moveTo>
                  <a:cubicBezTo>
                    <a:pt x="16" y="1586"/>
                    <a:pt x="7" y="1577"/>
                    <a:pt x="7" y="1566"/>
                  </a:cubicBezTo>
                  <a:cubicBezTo>
                    <a:pt x="7" y="1556"/>
                    <a:pt x="16" y="1547"/>
                    <a:pt x="26" y="1547"/>
                  </a:cubicBezTo>
                  <a:cubicBezTo>
                    <a:pt x="37" y="1547"/>
                    <a:pt x="46" y="1556"/>
                    <a:pt x="46" y="1566"/>
                  </a:cubicBezTo>
                  <a:cubicBezTo>
                    <a:pt x="46" y="1577"/>
                    <a:pt x="37" y="1586"/>
                    <a:pt x="26" y="1586"/>
                  </a:cubicBezTo>
                  <a:close/>
                </a:path>
              </a:pathLst>
            </a:custGeom>
            <a:solidFill>
              <a:srgbClr val="1C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Freeform 5"/>
            <p:cNvSpPr>
              <a:spLocks/>
            </p:cNvSpPr>
            <p:nvPr/>
          </p:nvSpPr>
          <p:spPr bwMode="auto">
            <a:xfrm>
              <a:off x="2837" y="47"/>
              <a:ext cx="31" cy="2602"/>
            </a:xfrm>
            <a:custGeom>
              <a:avLst/>
              <a:gdLst>
                <a:gd name="T0" fmla="*/ 7 w 18"/>
                <a:gd name="T1" fmla="*/ 51 h 1379"/>
                <a:gd name="T2" fmla="*/ 31 w 18"/>
                <a:gd name="T3" fmla="*/ 0 h 1379"/>
                <a:gd name="T4" fmla="*/ 0 w 18"/>
                <a:gd name="T5" fmla="*/ 26 h 1379"/>
                <a:gd name="T6" fmla="*/ 0 w 18"/>
                <a:gd name="T7" fmla="*/ 2532 h 1379"/>
                <a:gd name="T8" fmla="*/ 19 w 18"/>
                <a:gd name="T9" fmla="*/ 2602 h 1379"/>
                <a:gd name="T10" fmla="*/ 10 w 18"/>
                <a:gd name="T11" fmla="*/ 2542 h 1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79"/>
                <a:gd name="T20" fmla="*/ 18 w 18"/>
                <a:gd name="T21" fmla="*/ 1379 h 1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79">
                  <a:moveTo>
                    <a:pt x="4" y="27"/>
                  </a:moveTo>
                  <a:cubicBezTo>
                    <a:pt x="4" y="8"/>
                    <a:pt x="10" y="3"/>
                    <a:pt x="18" y="0"/>
                  </a:cubicBezTo>
                  <a:cubicBezTo>
                    <a:pt x="8" y="0"/>
                    <a:pt x="0" y="5"/>
                    <a:pt x="0" y="14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8"/>
                    <a:pt x="6" y="1367"/>
                    <a:pt x="11" y="1379"/>
                  </a:cubicBezTo>
                  <a:cubicBezTo>
                    <a:pt x="6" y="1347"/>
                    <a:pt x="6" y="1347"/>
                    <a:pt x="6" y="1347"/>
                  </a:cubicBezTo>
                </a:path>
              </a:pathLst>
            </a:custGeom>
            <a:solidFill>
              <a:srgbClr val="D4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Freeform 6"/>
            <p:cNvSpPr>
              <a:spLocks/>
            </p:cNvSpPr>
            <p:nvPr/>
          </p:nvSpPr>
          <p:spPr bwMode="auto">
            <a:xfrm>
              <a:off x="2863" y="58"/>
              <a:ext cx="21" cy="2591"/>
            </a:xfrm>
            <a:custGeom>
              <a:avLst/>
              <a:gdLst>
                <a:gd name="T0" fmla="*/ 16 w 12"/>
                <a:gd name="T1" fmla="*/ 60 h 1373"/>
                <a:gd name="T2" fmla="*/ 16 w 12"/>
                <a:gd name="T3" fmla="*/ 0 h 1373"/>
                <a:gd name="T4" fmla="*/ 21 w 12"/>
                <a:gd name="T5" fmla="*/ 15 h 1373"/>
                <a:gd name="T6" fmla="*/ 21 w 12"/>
                <a:gd name="T7" fmla="*/ 2521 h 1373"/>
                <a:gd name="T8" fmla="*/ 0 w 12"/>
                <a:gd name="T9" fmla="*/ 2591 h 1373"/>
                <a:gd name="T10" fmla="*/ 9 w 12"/>
                <a:gd name="T11" fmla="*/ 2531 h 1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73"/>
                <a:gd name="T20" fmla="*/ 12 w 12"/>
                <a:gd name="T21" fmla="*/ 1373 h 1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73">
                  <a:moveTo>
                    <a:pt x="9" y="32"/>
                  </a:moveTo>
                  <a:cubicBezTo>
                    <a:pt x="9" y="14"/>
                    <a:pt x="9" y="5"/>
                    <a:pt x="9" y="0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336"/>
                    <a:pt x="12" y="1336"/>
                    <a:pt x="12" y="1336"/>
                  </a:cubicBezTo>
                  <a:cubicBezTo>
                    <a:pt x="12" y="1342"/>
                    <a:pt x="5" y="1361"/>
                    <a:pt x="0" y="1373"/>
                  </a:cubicBezTo>
                  <a:cubicBezTo>
                    <a:pt x="5" y="1341"/>
                    <a:pt x="5" y="1341"/>
                    <a:pt x="5" y="1341"/>
                  </a:cubicBezTo>
                </a:path>
              </a:pathLst>
            </a:custGeom>
            <a:solidFill>
              <a:srgbClr val="017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Freeform 7"/>
            <p:cNvSpPr>
              <a:spLocks/>
            </p:cNvSpPr>
            <p:nvPr/>
          </p:nvSpPr>
          <p:spPr bwMode="auto">
            <a:xfrm>
              <a:off x="2816" y="2949"/>
              <a:ext cx="40" cy="86"/>
            </a:xfrm>
            <a:custGeom>
              <a:avLst/>
              <a:gdLst>
                <a:gd name="T0" fmla="*/ 0 w 23"/>
                <a:gd name="T1" fmla="*/ 43 h 46"/>
                <a:gd name="T2" fmla="*/ 40 w 23"/>
                <a:gd name="T3" fmla="*/ 86 h 46"/>
                <a:gd name="T4" fmla="*/ 40 w 23"/>
                <a:gd name="T5" fmla="*/ 86 h 46"/>
                <a:gd name="T6" fmla="*/ 3 w 23"/>
                <a:gd name="T7" fmla="*/ 43 h 46"/>
                <a:gd name="T8" fmla="*/ 30 w 23"/>
                <a:gd name="T9" fmla="*/ 0 h 46"/>
                <a:gd name="T10" fmla="*/ 30 w 23"/>
                <a:gd name="T11" fmla="*/ 0 h 46"/>
                <a:gd name="T12" fmla="*/ 0 w 23"/>
                <a:gd name="T13" fmla="*/ 4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6"/>
                <a:gd name="T23" fmla="*/ 23 w 23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6">
                  <a:moveTo>
                    <a:pt x="0" y="23"/>
                  </a:moveTo>
                  <a:cubicBezTo>
                    <a:pt x="0" y="36"/>
                    <a:pt x="10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2" y="46"/>
                    <a:pt x="2" y="34"/>
                    <a:pt x="2" y="23"/>
                  </a:cubicBezTo>
                  <a:cubicBezTo>
                    <a:pt x="2" y="13"/>
                    <a:pt x="8" y="2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"/>
                    <a:pt x="0" y="12"/>
                    <a:pt x="0" y="23"/>
                  </a:cubicBezTo>
                  <a:close/>
                </a:path>
              </a:pathLst>
            </a:custGeom>
            <a:solidFill>
              <a:srgbClr val="D4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2856" y="2952"/>
              <a:ext cx="44" cy="80"/>
            </a:xfrm>
            <a:custGeom>
              <a:avLst/>
              <a:gdLst>
                <a:gd name="T0" fmla="*/ 44 w 25"/>
                <a:gd name="T1" fmla="*/ 38 h 42"/>
                <a:gd name="T2" fmla="*/ 0 w 25"/>
                <a:gd name="T3" fmla="*/ 80 h 42"/>
                <a:gd name="T4" fmla="*/ 0 w 25"/>
                <a:gd name="T5" fmla="*/ 80 h 42"/>
                <a:gd name="T6" fmla="*/ 40 w 25"/>
                <a:gd name="T7" fmla="*/ 38 h 42"/>
                <a:gd name="T8" fmla="*/ 12 w 25"/>
                <a:gd name="T9" fmla="*/ 0 h 42"/>
                <a:gd name="T10" fmla="*/ 12 w 25"/>
                <a:gd name="T11" fmla="*/ 0 h 42"/>
                <a:gd name="T12" fmla="*/ 44 w 25"/>
                <a:gd name="T13" fmla="*/ 38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2"/>
                <a:gd name="T23" fmla="*/ 25 w 2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2">
                  <a:moveTo>
                    <a:pt x="25" y="20"/>
                  </a:moveTo>
                  <a:cubicBezTo>
                    <a:pt x="25" y="34"/>
                    <a:pt x="14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23" y="32"/>
                    <a:pt x="23" y="20"/>
                  </a:cubicBezTo>
                  <a:cubicBezTo>
                    <a:pt x="23" y="11"/>
                    <a:pt x="16" y="3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" y="3"/>
                    <a:pt x="25" y="9"/>
                    <a:pt x="25" y="20"/>
                  </a:cubicBezTo>
                  <a:close/>
                </a:path>
              </a:pathLst>
            </a:custGeom>
            <a:solidFill>
              <a:srgbClr val="D4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Freeform 9"/>
            <p:cNvSpPr>
              <a:spLocks/>
            </p:cNvSpPr>
            <p:nvPr/>
          </p:nvSpPr>
          <p:spPr bwMode="auto">
            <a:xfrm>
              <a:off x="2812" y="36"/>
              <a:ext cx="93" cy="3005"/>
            </a:xfrm>
            <a:custGeom>
              <a:avLst/>
              <a:gdLst>
                <a:gd name="T0" fmla="*/ 58 w 53"/>
                <a:gd name="T1" fmla="*/ 2907 h 1593"/>
                <a:gd name="T2" fmla="*/ 53 w 53"/>
                <a:gd name="T3" fmla="*/ 2896 h 1593"/>
                <a:gd name="T4" fmla="*/ 53 w 53"/>
                <a:gd name="T5" fmla="*/ 2645 h 1593"/>
                <a:gd name="T6" fmla="*/ 58 w 53"/>
                <a:gd name="T7" fmla="*/ 2615 h 1593"/>
                <a:gd name="T8" fmla="*/ 77 w 53"/>
                <a:gd name="T9" fmla="*/ 2545 h 1593"/>
                <a:gd name="T10" fmla="*/ 77 w 53"/>
                <a:gd name="T11" fmla="*/ 30 h 1593"/>
                <a:gd name="T12" fmla="*/ 46 w 53"/>
                <a:gd name="T13" fmla="*/ 0 h 1593"/>
                <a:gd name="T14" fmla="*/ 14 w 53"/>
                <a:gd name="T15" fmla="*/ 30 h 1593"/>
                <a:gd name="T16" fmla="*/ 14 w 53"/>
                <a:gd name="T17" fmla="*/ 2545 h 1593"/>
                <a:gd name="T18" fmla="*/ 35 w 53"/>
                <a:gd name="T19" fmla="*/ 2616 h 1593"/>
                <a:gd name="T20" fmla="*/ 39 w 53"/>
                <a:gd name="T21" fmla="*/ 2643 h 1593"/>
                <a:gd name="T22" fmla="*/ 39 w 53"/>
                <a:gd name="T23" fmla="*/ 2896 h 1593"/>
                <a:gd name="T24" fmla="*/ 35 w 53"/>
                <a:gd name="T25" fmla="*/ 2907 h 1593"/>
                <a:gd name="T26" fmla="*/ 0 w 53"/>
                <a:gd name="T27" fmla="*/ 2954 h 1593"/>
                <a:gd name="T28" fmla="*/ 46 w 53"/>
                <a:gd name="T29" fmla="*/ 3005 h 1593"/>
                <a:gd name="T30" fmla="*/ 93 w 53"/>
                <a:gd name="T31" fmla="*/ 2954 h 1593"/>
                <a:gd name="T32" fmla="*/ 58 w 53"/>
                <a:gd name="T33" fmla="*/ 2907 h 15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593"/>
                <a:gd name="T53" fmla="*/ 53 w 53"/>
                <a:gd name="T54" fmla="*/ 1593 h 15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593">
                  <a:moveTo>
                    <a:pt x="33" y="1541"/>
                  </a:moveTo>
                  <a:cubicBezTo>
                    <a:pt x="32" y="1540"/>
                    <a:pt x="30" y="1540"/>
                    <a:pt x="30" y="1535"/>
                  </a:cubicBezTo>
                  <a:cubicBezTo>
                    <a:pt x="30" y="1511"/>
                    <a:pt x="30" y="1406"/>
                    <a:pt x="30" y="1402"/>
                  </a:cubicBezTo>
                  <a:cubicBezTo>
                    <a:pt x="30" y="1396"/>
                    <a:pt x="31" y="1390"/>
                    <a:pt x="33" y="1386"/>
                  </a:cubicBezTo>
                  <a:cubicBezTo>
                    <a:pt x="38" y="1374"/>
                    <a:pt x="44" y="1356"/>
                    <a:pt x="44" y="134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7"/>
                    <a:pt x="36" y="0"/>
                    <a:pt x="26" y="0"/>
                  </a:cubicBezTo>
                  <a:cubicBezTo>
                    <a:pt x="17" y="0"/>
                    <a:pt x="8" y="7"/>
                    <a:pt x="8" y="16"/>
                  </a:cubicBezTo>
                  <a:cubicBezTo>
                    <a:pt x="8" y="1349"/>
                    <a:pt x="8" y="1349"/>
                    <a:pt x="8" y="1349"/>
                  </a:cubicBezTo>
                  <a:cubicBezTo>
                    <a:pt x="8" y="1356"/>
                    <a:pt x="16" y="1375"/>
                    <a:pt x="20" y="1387"/>
                  </a:cubicBezTo>
                  <a:cubicBezTo>
                    <a:pt x="22" y="1390"/>
                    <a:pt x="22" y="1397"/>
                    <a:pt x="22" y="1401"/>
                  </a:cubicBezTo>
                  <a:cubicBezTo>
                    <a:pt x="22" y="1405"/>
                    <a:pt x="22" y="1511"/>
                    <a:pt x="22" y="1535"/>
                  </a:cubicBezTo>
                  <a:cubicBezTo>
                    <a:pt x="22" y="1540"/>
                    <a:pt x="21" y="1540"/>
                    <a:pt x="20" y="1541"/>
                  </a:cubicBezTo>
                  <a:cubicBezTo>
                    <a:pt x="8" y="1544"/>
                    <a:pt x="0" y="1554"/>
                    <a:pt x="0" y="1566"/>
                  </a:cubicBezTo>
                  <a:cubicBezTo>
                    <a:pt x="0" y="1581"/>
                    <a:pt x="12" y="1593"/>
                    <a:pt x="26" y="1593"/>
                  </a:cubicBezTo>
                  <a:cubicBezTo>
                    <a:pt x="41" y="1593"/>
                    <a:pt x="53" y="1581"/>
                    <a:pt x="53" y="1566"/>
                  </a:cubicBezTo>
                  <a:cubicBezTo>
                    <a:pt x="53" y="1554"/>
                    <a:pt x="45" y="1544"/>
                    <a:pt x="33" y="154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Oval 10"/>
            <p:cNvSpPr>
              <a:spLocks noChangeArrowheads="1"/>
            </p:cNvSpPr>
            <p:nvPr/>
          </p:nvSpPr>
          <p:spPr bwMode="auto">
            <a:xfrm>
              <a:off x="2824" y="2954"/>
              <a:ext cx="69" cy="74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6" name="Ellipse 5"/>
          <p:cNvSpPr/>
          <p:nvPr/>
        </p:nvSpPr>
        <p:spPr>
          <a:xfrm>
            <a:off x="6649244" y="2109986"/>
            <a:ext cx="103188" cy="8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/>
          <p:cNvSpPr/>
          <p:nvPr/>
        </p:nvSpPr>
        <p:spPr>
          <a:xfrm>
            <a:off x="6981825" y="2353667"/>
            <a:ext cx="103188" cy="8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/>
          <p:cNvSpPr/>
          <p:nvPr/>
        </p:nvSpPr>
        <p:spPr>
          <a:xfrm>
            <a:off x="6629052" y="2343348"/>
            <a:ext cx="103188" cy="8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/>
          <p:cNvSpPr/>
          <p:nvPr/>
        </p:nvSpPr>
        <p:spPr>
          <a:xfrm>
            <a:off x="7035873" y="2150467"/>
            <a:ext cx="103188" cy="8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/>
          <p:cNvSpPr/>
          <p:nvPr/>
        </p:nvSpPr>
        <p:spPr>
          <a:xfrm>
            <a:off x="6170576" y="2358368"/>
            <a:ext cx="103188" cy="8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/>
          <p:cNvSpPr/>
          <p:nvPr/>
        </p:nvSpPr>
        <p:spPr>
          <a:xfrm>
            <a:off x="6372200" y="2123902"/>
            <a:ext cx="103188" cy="8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Forme libre 187"/>
          <p:cNvSpPr/>
          <p:nvPr/>
        </p:nvSpPr>
        <p:spPr>
          <a:xfrm>
            <a:off x="6443957" y="2245776"/>
            <a:ext cx="361663" cy="1421394"/>
          </a:xfrm>
          <a:custGeom>
            <a:avLst/>
            <a:gdLst>
              <a:gd name="connsiteX0" fmla="*/ 0 w 794846"/>
              <a:gd name="connsiteY0" fmla="*/ 0 h 1421394"/>
              <a:gd name="connsiteX1" fmla="*/ 778598 w 794846"/>
              <a:gd name="connsiteY1" fmla="*/ 778598 h 1421394"/>
              <a:gd name="connsiteX2" fmla="*/ 452674 w 794846"/>
              <a:gd name="connsiteY2" fmla="*/ 1421394 h 142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846" h="1421394">
                <a:moveTo>
                  <a:pt x="0" y="0"/>
                </a:moveTo>
                <a:cubicBezTo>
                  <a:pt x="351576" y="270849"/>
                  <a:pt x="703152" y="541699"/>
                  <a:pt x="778598" y="778598"/>
                </a:cubicBezTo>
                <a:cubicBezTo>
                  <a:pt x="854044" y="1015497"/>
                  <a:pt x="653359" y="1218445"/>
                  <a:pt x="452674" y="1421394"/>
                </a:cubicBezTo>
              </a:path>
            </a:pathLst>
          </a:custGeom>
          <a:noFill/>
          <a:ln w="508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9" name="Image 18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78" y="5137354"/>
            <a:ext cx="1262063" cy="1290553"/>
          </a:xfrm>
          <a:prstGeom prst="rect">
            <a:avLst/>
          </a:prstGeom>
        </p:spPr>
      </p:pic>
      <p:sp>
        <p:nvSpPr>
          <p:cNvPr id="190" name="Flèche droite 189"/>
          <p:cNvSpPr/>
          <p:nvPr/>
        </p:nvSpPr>
        <p:spPr>
          <a:xfrm rot="5400000">
            <a:off x="6330179" y="4690238"/>
            <a:ext cx="377826" cy="330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ZoneTexte 190"/>
          <p:cNvSpPr txBox="1"/>
          <p:nvPr/>
        </p:nvSpPr>
        <p:spPr>
          <a:xfrm>
            <a:off x="7074341" y="3901333"/>
            <a:ext cx="114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Mix PCR</a:t>
            </a:r>
            <a:endParaRPr lang="fr-FR" sz="2000" dirty="0"/>
          </a:p>
        </p:txBody>
      </p:sp>
      <p:sp>
        <p:nvSpPr>
          <p:cNvPr id="192" name="ZoneTexte 191"/>
          <p:cNvSpPr txBox="1"/>
          <p:nvPr/>
        </p:nvSpPr>
        <p:spPr>
          <a:xfrm>
            <a:off x="6758927" y="5085184"/>
            <a:ext cx="2493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Lyse cellulaire et dénaturation initiale </a:t>
            </a:r>
          </a:p>
          <a:p>
            <a:pPr algn="ctr"/>
            <a:r>
              <a:rPr lang="fr-FR" sz="2000" dirty="0" smtClean="0"/>
              <a:t>94°C - 5 min</a:t>
            </a:r>
            <a:endParaRPr lang="fr-FR" sz="2000" dirty="0"/>
          </a:p>
        </p:txBody>
      </p:sp>
      <p:sp>
        <p:nvSpPr>
          <p:cNvPr id="193" name="Espace réservé du contenu 2"/>
          <p:cNvSpPr txBox="1">
            <a:spLocks/>
          </p:cNvSpPr>
          <p:nvPr/>
        </p:nvSpPr>
        <p:spPr>
          <a:xfrm>
            <a:off x="368013" y="2887402"/>
            <a:ext cx="5554156" cy="185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fr-FR" sz="2400" dirty="0" smtClean="0"/>
              <a:t>Transfert d’une fraction de colonie bactérienne dans le mix PCR.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fr-FR" sz="2400" dirty="0" smtClean="0"/>
              <a:t>Lyse bactérienne et extraction de l’ADN au cours du premier chauffage.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spcBef>
                <a:spcPts val="1200"/>
              </a:spcBef>
              <a:buFont typeface="Symbol"/>
              <a:buChar char="®"/>
            </a:pPr>
            <a:r>
              <a:rPr lang="fr-FR" sz="2400" dirty="0" smtClean="0">
                <a:solidFill>
                  <a:srgbClr val="C00000"/>
                </a:solidFill>
                <a:sym typeface="Symbol"/>
              </a:rPr>
              <a:t>Applications 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contrôle de transgénèse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phylogénie des souches bactériennes</a:t>
            </a:r>
          </a:p>
          <a:p>
            <a:pPr marL="0" indent="0">
              <a:spcBef>
                <a:spcPts val="1200"/>
              </a:spcBef>
              <a:buNone/>
            </a:pPr>
            <a:endParaRPr lang="fr-FR" sz="24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73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Multiplex PCR reaction for amplification of multiple target sequences in a single reaction tub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0"/>
          <a:stretch/>
        </p:blipFill>
        <p:spPr bwMode="auto">
          <a:xfrm>
            <a:off x="4029025" y="1196753"/>
            <a:ext cx="5151487" cy="48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2960" y="144016"/>
            <a:ext cx="3405064" cy="692696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PCR multiplexe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2132856"/>
            <a:ext cx="6084168" cy="400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>
              <a:spcBef>
                <a:spcPts val="1200"/>
              </a:spcBef>
              <a:buFont typeface="Courier New" pitchFamily="49" charset="0"/>
              <a:buChar char="o"/>
            </a:pPr>
            <a:r>
              <a:rPr lang="fr-FR" sz="2400" dirty="0" smtClean="0"/>
              <a:t>Plusieurs couples d’amorces                           </a:t>
            </a:r>
            <a:r>
              <a:rPr lang="fr-FR" sz="2400" dirty="0" smtClean="0">
                <a:sym typeface="Symbol"/>
              </a:rPr>
              <a:t> p</a:t>
            </a:r>
            <a:r>
              <a:rPr lang="fr-FR" sz="2400" dirty="0" smtClean="0"/>
              <a:t>lusieurs </a:t>
            </a:r>
            <a:r>
              <a:rPr lang="fr-FR" sz="2400" dirty="0" err="1" smtClean="0"/>
              <a:t>amplicons</a:t>
            </a:r>
            <a:r>
              <a:rPr lang="fr-FR" sz="2400" dirty="0" smtClean="0"/>
              <a:t>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fr-FR" sz="2400" dirty="0" smtClean="0"/>
              <a:t>Contraintes :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400" dirty="0" smtClean="0"/>
              <a:t>Longueurs d’</a:t>
            </a:r>
            <a:r>
              <a:rPr lang="fr-FR" sz="2400" dirty="0" err="1" smtClean="0"/>
              <a:t>amplicons</a:t>
            </a:r>
            <a:r>
              <a:rPr lang="fr-FR" sz="2400" dirty="0" smtClean="0"/>
              <a:t> différentes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400" dirty="0" smtClean="0"/>
              <a:t>Design des amorces : </a:t>
            </a:r>
          </a:p>
          <a:p>
            <a:pPr marL="712788" lvl="1" indent="0">
              <a:spcBef>
                <a:spcPts val="0"/>
              </a:spcBef>
              <a:buNone/>
            </a:pPr>
            <a:r>
              <a:rPr lang="fr-FR" sz="2400" dirty="0" smtClean="0"/>
              <a:t>- Tm proches pour toutes les amorces</a:t>
            </a:r>
          </a:p>
          <a:p>
            <a:pPr marL="712788" lvl="1" indent="0">
              <a:spcBef>
                <a:spcPts val="0"/>
              </a:spcBef>
              <a:buNone/>
            </a:pPr>
            <a:r>
              <a:rPr lang="fr-FR" sz="2400" dirty="0" smtClean="0"/>
              <a:t>- Spécificité des couples d’amorces</a:t>
            </a:r>
          </a:p>
          <a:p>
            <a:pPr marL="712788" lvl="1" indent="0">
              <a:spcBef>
                <a:spcPts val="0"/>
              </a:spcBef>
              <a:buNone/>
            </a:pPr>
            <a:r>
              <a:rPr lang="fr-FR" sz="2400" dirty="0" smtClean="0"/>
              <a:t>- Risque de formation de dimères.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968877" y="655022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www.premierbiosoft.com</a:t>
            </a:r>
            <a:endParaRPr lang="fr-FR" sz="1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7504" y="5589240"/>
            <a:ext cx="5554156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Symbol"/>
              <a:buChar char="®"/>
            </a:pPr>
            <a:r>
              <a:rPr lang="fr-FR" sz="2400" dirty="0" smtClean="0">
                <a:solidFill>
                  <a:srgbClr val="C00000"/>
                </a:solidFill>
                <a:sym typeface="Symbol"/>
              </a:rPr>
              <a:t>Exemples d’applications : 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Identification de pathogènes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Génotypage (recherche de SNP)</a:t>
            </a:r>
          </a:p>
          <a:p>
            <a:pPr marL="0" indent="0">
              <a:spcBef>
                <a:spcPts val="1200"/>
              </a:spcBef>
              <a:buNone/>
            </a:pPr>
            <a:endParaRPr lang="fr-FR" sz="24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847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679" y="116632"/>
            <a:ext cx="2080360" cy="76470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RT-PCR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387" y="1052736"/>
            <a:ext cx="8100392" cy="110872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Rétrotranscription</a:t>
            </a:r>
            <a:r>
              <a:rPr lang="fr-FR" dirty="0" smtClean="0"/>
              <a:t> d’un ARN suivie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                    d’une amplification par PCR.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4217" y="2771824"/>
            <a:ext cx="20861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2159364" y="3974295"/>
            <a:ext cx="2093175" cy="148085"/>
            <a:chOff x="2483768" y="3844412"/>
            <a:chExt cx="2642447" cy="1480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483768" y="3851267"/>
              <a:ext cx="264244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2483768" y="3975861"/>
              <a:ext cx="264244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e 10"/>
            <p:cNvGrpSpPr/>
            <p:nvPr/>
          </p:nvGrpSpPr>
          <p:grpSpPr>
            <a:xfrm>
              <a:off x="2578141" y="3844412"/>
              <a:ext cx="607181" cy="131449"/>
              <a:chOff x="2627784" y="3852664"/>
              <a:chExt cx="926575" cy="160784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"/>
            <p:cNvGrpSpPr/>
            <p:nvPr/>
          </p:nvGrpSpPr>
          <p:grpSpPr>
            <a:xfrm>
              <a:off x="3285939" y="3861048"/>
              <a:ext cx="607181" cy="131449"/>
              <a:chOff x="2627784" y="3852664"/>
              <a:chExt cx="926575" cy="160784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e 26"/>
            <p:cNvGrpSpPr/>
            <p:nvPr/>
          </p:nvGrpSpPr>
          <p:grpSpPr>
            <a:xfrm>
              <a:off x="3992987" y="3846456"/>
              <a:ext cx="607181" cy="131449"/>
              <a:chOff x="2627784" y="3852664"/>
              <a:chExt cx="926575" cy="160784"/>
            </a:xfrm>
          </p:grpSpPr>
          <p:cxnSp>
            <p:nvCxnSpPr>
              <p:cNvPr id="28" name="Connecteur droit 27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/>
            <p:nvPr/>
          </p:nvGrpSpPr>
          <p:grpSpPr>
            <a:xfrm>
              <a:off x="4477076" y="3851267"/>
              <a:ext cx="607181" cy="131449"/>
              <a:chOff x="2627784" y="3852664"/>
              <a:chExt cx="926575" cy="160784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8" name="Groupe 247"/>
          <p:cNvGrpSpPr/>
          <p:nvPr/>
        </p:nvGrpSpPr>
        <p:grpSpPr>
          <a:xfrm>
            <a:off x="3055443" y="5560599"/>
            <a:ext cx="1106194" cy="124595"/>
            <a:chOff x="4191995" y="5553444"/>
            <a:chExt cx="1528936" cy="140474"/>
          </a:xfrm>
        </p:grpSpPr>
        <p:cxnSp>
          <p:nvCxnSpPr>
            <p:cNvPr id="151" name="Connecteur droit 150"/>
            <p:cNvCxnSpPr/>
            <p:nvPr/>
          </p:nvCxnSpPr>
          <p:spPr>
            <a:xfrm>
              <a:off x="4191995" y="5569323"/>
              <a:ext cx="152893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 flipV="1">
              <a:off x="4191995" y="5689900"/>
              <a:ext cx="1528936" cy="401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e 152"/>
            <p:cNvGrpSpPr/>
            <p:nvPr/>
          </p:nvGrpSpPr>
          <p:grpSpPr>
            <a:xfrm>
              <a:off x="4286368" y="5562469"/>
              <a:ext cx="607181" cy="131449"/>
              <a:chOff x="2627784" y="3852664"/>
              <a:chExt cx="926575" cy="160784"/>
            </a:xfrm>
          </p:grpSpPr>
          <p:cxnSp>
            <p:nvCxnSpPr>
              <p:cNvPr id="178" name="Connecteur droit 177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178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Connecteur droit 179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cteur droit 180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cteur droit 181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183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e 153"/>
            <p:cNvGrpSpPr/>
            <p:nvPr/>
          </p:nvGrpSpPr>
          <p:grpSpPr>
            <a:xfrm>
              <a:off x="4994166" y="5553444"/>
              <a:ext cx="607181" cy="131449"/>
              <a:chOff x="2627784" y="3852664"/>
              <a:chExt cx="926575" cy="160784"/>
            </a:xfrm>
          </p:grpSpPr>
          <p:cxnSp>
            <p:nvCxnSpPr>
              <p:cNvPr id="171" name="Connecteur droit 170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171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cteur droit 172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cteur droit 173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cteur droit 174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ZoneTexte 42"/>
          <p:cNvSpPr txBox="1"/>
          <p:nvPr/>
        </p:nvSpPr>
        <p:spPr>
          <a:xfrm>
            <a:off x="401037" y="254239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ARNm</a:t>
            </a:r>
            <a:endParaRPr lang="fr-FR" sz="2400" dirty="0"/>
          </a:p>
        </p:txBody>
      </p:sp>
      <p:sp>
        <p:nvSpPr>
          <p:cNvPr id="186" name="ZoneTexte 185"/>
          <p:cNvSpPr txBox="1"/>
          <p:nvPr/>
        </p:nvSpPr>
        <p:spPr>
          <a:xfrm>
            <a:off x="401398" y="378429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ADNc</a:t>
            </a:r>
            <a:endParaRPr lang="fr-FR" sz="2400" dirty="0"/>
          </a:p>
        </p:txBody>
      </p:sp>
      <p:sp>
        <p:nvSpPr>
          <p:cNvPr id="247" name="ZoneTexte 246"/>
          <p:cNvSpPr txBox="1"/>
          <p:nvPr/>
        </p:nvSpPr>
        <p:spPr>
          <a:xfrm>
            <a:off x="156164" y="5660421"/>
            <a:ext cx="171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Amplicons</a:t>
            </a:r>
            <a:endParaRPr lang="fr-FR" sz="2400" dirty="0"/>
          </a:p>
        </p:txBody>
      </p:sp>
      <p:cxnSp>
        <p:nvCxnSpPr>
          <p:cNvPr id="3077" name="Connecteur droit avec flèche 3076"/>
          <p:cNvCxnSpPr/>
          <p:nvPr/>
        </p:nvCxnSpPr>
        <p:spPr>
          <a:xfrm>
            <a:off x="3275761" y="2973259"/>
            <a:ext cx="0" cy="8252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avec flèche 249"/>
          <p:cNvCxnSpPr/>
          <p:nvPr/>
        </p:nvCxnSpPr>
        <p:spPr>
          <a:xfrm flipH="1">
            <a:off x="3324391" y="4436281"/>
            <a:ext cx="1" cy="8640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ZoneTexte 251"/>
          <p:cNvSpPr txBox="1"/>
          <p:nvPr/>
        </p:nvSpPr>
        <p:spPr>
          <a:xfrm>
            <a:off x="3361039" y="2967521"/>
            <a:ext cx="182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Réverse transcription</a:t>
            </a:r>
            <a:endParaRPr lang="fr-FR" sz="2400" dirty="0"/>
          </a:p>
        </p:txBody>
      </p:sp>
      <p:sp>
        <p:nvSpPr>
          <p:cNvPr id="253" name="ZoneTexte 252"/>
          <p:cNvSpPr txBox="1"/>
          <p:nvPr/>
        </p:nvSpPr>
        <p:spPr>
          <a:xfrm>
            <a:off x="3667336" y="4568529"/>
            <a:ext cx="123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PCR</a:t>
            </a:r>
            <a:endParaRPr lang="fr-FR" sz="2400" dirty="0"/>
          </a:p>
        </p:txBody>
      </p:sp>
      <p:grpSp>
        <p:nvGrpSpPr>
          <p:cNvPr id="127" name="Groupe 126"/>
          <p:cNvGrpSpPr/>
          <p:nvPr/>
        </p:nvGrpSpPr>
        <p:grpSpPr>
          <a:xfrm>
            <a:off x="2178647" y="6413984"/>
            <a:ext cx="1106194" cy="124595"/>
            <a:chOff x="4191995" y="5553444"/>
            <a:chExt cx="1528936" cy="140474"/>
          </a:xfrm>
        </p:grpSpPr>
        <p:cxnSp>
          <p:nvCxnSpPr>
            <p:cNvPr id="128" name="Connecteur droit 127"/>
            <p:cNvCxnSpPr/>
            <p:nvPr/>
          </p:nvCxnSpPr>
          <p:spPr>
            <a:xfrm>
              <a:off x="4191995" y="5569323"/>
              <a:ext cx="152893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 flipV="1">
              <a:off x="4191995" y="5689900"/>
              <a:ext cx="1528936" cy="401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e 129"/>
            <p:cNvGrpSpPr/>
            <p:nvPr/>
          </p:nvGrpSpPr>
          <p:grpSpPr>
            <a:xfrm>
              <a:off x="4286368" y="5562469"/>
              <a:ext cx="607181" cy="131449"/>
              <a:chOff x="2627784" y="3852664"/>
              <a:chExt cx="926575" cy="160784"/>
            </a:xfrm>
          </p:grpSpPr>
          <p:cxnSp>
            <p:nvCxnSpPr>
              <p:cNvPr id="139" name="Connecteur droit 138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144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e 130"/>
            <p:cNvGrpSpPr/>
            <p:nvPr/>
          </p:nvGrpSpPr>
          <p:grpSpPr>
            <a:xfrm>
              <a:off x="4994166" y="5553444"/>
              <a:ext cx="607181" cy="131449"/>
              <a:chOff x="2627784" y="3852664"/>
              <a:chExt cx="926575" cy="160784"/>
            </a:xfrm>
          </p:grpSpPr>
          <p:cxnSp>
            <p:nvCxnSpPr>
              <p:cNvPr id="132" name="Connecteur droit 131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oupe 145"/>
          <p:cNvGrpSpPr/>
          <p:nvPr/>
        </p:nvGrpSpPr>
        <p:grpSpPr>
          <a:xfrm>
            <a:off x="2178647" y="5835999"/>
            <a:ext cx="1106194" cy="124595"/>
            <a:chOff x="4191995" y="5553444"/>
            <a:chExt cx="1528936" cy="140474"/>
          </a:xfrm>
        </p:grpSpPr>
        <p:cxnSp>
          <p:nvCxnSpPr>
            <p:cNvPr id="147" name="Connecteur droit 146"/>
            <p:cNvCxnSpPr/>
            <p:nvPr/>
          </p:nvCxnSpPr>
          <p:spPr>
            <a:xfrm>
              <a:off x="4191995" y="5569323"/>
              <a:ext cx="152893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flipV="1">
              <a:off x="4191995" y="5689900"/>
              <a:ext cx="1528936" cy="401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e 148"/>
            <p:cNvGrpSpPr/>
            <p:nvPr/>
          </p:nvGrpSpPr>
          <p:grpSpPr>
            <a:xfrm>
              <a:off x="4286368" y="5562469"/>
              <a:ext cx="607181" cy="131449"/>
              <a:chOff x="2627784" y="3852664"/>
              <a:chExt cx="926575" cy="160784"/>
            </a:xfrm>
          </p:grpSpPr>
          <p:cxnSp>
            <p:nvCxnSpPr>
              <p:cNvPr id="162" name="Connecteur droit 161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cteur droit 163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164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cteur droit 166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167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e 149"/>
            <p:cNvGrpSpPr/>
            <p:nvPr/>
          </p:nvGrpSpPr>
          <p:grpSpPr>
            <a:xfrm>
              <a:off x="4994166" y="5553444"/>
              <a:ext cx="607181" cy="131449"/>
              <a:chOff x="2627784" y="3852664"/>
              <a:chExt cx="926575" cy="160784"/>
            </a:xfrm>
          </p:grpSpPr>
          <p:cxnSp>
            <p:nvCxnSpPr>
              <p:cNvPr id="155" name="Connecteur droit 154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9" name="Groupe 168"/>
          <p:cNvGrpSpPr/>
          <p:nvPr/>
        </p:nvGrpSpPr>
        <p:grpSpPr>
          <a:xfrm>
            <a:off x="3003742" y="6125952"/>
            <a:ext cx="1106194" cy="124595"/>
            <a:chOff x="4191995" y="5553444"/>
            <a:chExt cx="1528936" cy="140474"/>
          </a:xfrm>
        </p:grpSpPr>
        <p:cxnSp>
          <p:nvCxnSpPr>
            <p:cNvPr id="170" name="Connecteur droit 169"/>
            <p:cNvCxnSpPr/>
            <p:nvPr/>
          </p:nvCxnSpPr>
          <p:spPr>
            <a:xfrm>
              <a:off x="4191995" y="5569323"/>
              <a:ext cx="152893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/>
            <p:cNvCxnSpPr/>
            <p:nvPr/>
          </p:nvCxnSpPr>
          <p:spPr>
            <a:xfrm flipV="1">
              <a:off x="4191995" y="5689900"/>
              <a:ext cx="1528936" cy="401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" name="Groupe 186"/>
            <p:cNvGrpSpPr/>
            <p:nvPr/>
          </p:nvGrpSpPr>
          <p:grpSpPr>
            <a:xfrm>
              <a:off x="4286368" y="5562469"/>
              <a:ext cx="607181" cy="131449"/>
              <a:chOff x="2627784" y="3852664"/>
              <a:chExt cx="926575" cy="160784"/>
            </a:xfrm>
          </p:grpSpPr>
          <p:cxnSp>
            <p:nvCxnSpPr>
              <p:cNvPr id="258" name="Connecteur droit 257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necteur droit 258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Connecteur droit 259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Connecteur droit 260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Connecteur droit 261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Connecteur droit 262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Connecteur droit 263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e 187"/>
            <p:cNvGrpSpPr/>
            <p:nvPr/>
          </p:nvGrpSpPr>
          <p:grpSpPr>
            <a:xfrm>
              <a:off x="4994166" y="5553444"/>
              <a:ext cx="607181" cy="131449"/>
              <a:chOff x="2627784" y="3852664"/>
              <a:chExt cx="926575" cy="160784"/>
            </a:xfrm>
          </p:grpSpPr>
          <p:cxnSp>
            <p:nvCxnSpPr>
              <p:cNvPr id="189" name="Connecteur droit 188"/>
              <p:cNvCxnSpPr/>
              <p:nvPr/>
            </p:nvCxnSpPr>
            <p:spPr>
              <a:xfrm>
                <a:off x="26277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Connecteur droit 248"/>
              <p:cNvCxnSpPr/>
              <p:nvPr/>
            </p:nvCxnSpPr>
            <p:spPr>
              <a:xfrm>
                <a:off x="27801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Connecteur droit 250"/>
              <p:cNvCxnSpPr/>
              <p:nvPr/>
            </p:nvCxnSpPr>
            <p:spPr>
              <a:xfrm>
                <a:off x="2932584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cteur droit 253"/>
              <p:cNvCxnSpPr/>
              <p:nvPr/>
            </p:nvCxnSpPr>
            <p:spPr>
              <a:xfrm>
                <a:off x="3091731" y="3861048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onnecteur droit 254"/>
              <p:cNvCxnSpPr/>
              <p:nvPr/>
            </p:nvCxnSpPr>
            <p:spPr>
              <a:xfrm>
                <a:off x="3237384" y="3852664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necteur droit 255"/>
              <p:cNvCxnSpPr/>
              <p:nvPr/>
            </p:nvCxnSpPr>
            <p:spPr>
              <a:xfrm>
                <a:off x="3366517" y="386036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necteur droit 256"/>
              <p:cNvCxnSpPr/>
              <p:nvPr/>
            </p:nvCxnSpPr>
            <p:spPr>
              <a:xfrm>
                <a:off x="3554359" y="3856133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5" name="Espace réservé du contenu 2"/>
          <p:cNvSpPr txBox="1">
            <a:spLocks/>
          </p:cNvSpPr>
          <p:nvPr/>
        </p:nvSpPr>
        <p:spPr>
          <a:xfrm>
            <a:off x="4933976" y="4868329"/>
            <a:ext cx="4246536" cy="18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Symbol"/>
              <a:buChar char="®"/>
            </a:pPr>
            <a:r>
              <a:rPr lang="fr-FR" sz="2400" dirty="0" smtClean="0">
                <a:solidFill>
                  <a:srgbClr val="C00000"/>
                </a:solidFill>
                <a:sym typeface="Symbol"/>
              </a:rPr>
              <a:t>Exemples d’applications : 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Identification de virus à ARN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Etude de l’expression d’un gène</a:t>
            </a:r>
          </a:p>
          <a:p>
            <a:pPr marL="0" indent="0">
              <a:spcBef>
                <a:spcPts val="1200"/>
              </a:spcBef>
              <a:buNone/>
            </a:pPr>
            <a:endParaRPr lang="fr-FR" sz="24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301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86" grpId="0"/>
      <p:bldP spid="247" grpId="0"/>
      <p:bldP spid="252" grpId="0"/>
      <p:bldP spid="2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ésultat de recherche d'images pour &quot;Nested PCR&quot;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04" y="332656"/>
            <a:ext cx="5538192" cy="6257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7436709" y="65502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www.abmgood.com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0528" y="2492896"/>
            <a:ext cx="4139802" cy="2448272"/>
          </a:xfrm>
        </p:spPr>
        <p:txBody>
          <a:bodyPr/>
          <a:lstStyle/>
          <a:p>
            <a:pPr marL="598488" lvl="1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2 PCR successives</a:t>
            </a:r>
          </a:p>
          <a:p>
            <a:pPr marL="598488" lvl="1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2 couples d’amorces</a:t>
            </a:r>
          </a:p>
          <a:p>
            <a:pPr marL="598488" lvl="1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</a:t>
            </a:r>
            <a:r>
              <a:rPr lang="fr-FR" sz="2400" dirty="0" err="1" smtClean="0"/>
              <a:t>amplicon</a:t>
            </a:r>
            <a:r>
              <a:rPr lang="fr-FR" sz="2400" dirty="0" smtClean="0"/>
              <a:t> interne au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donc plus petit</a:t>
            </a:r>
          </a:p>
          <a:p>
            <a:pPr marL="598488" lvl="1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Spécificité accrue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219"/>
            <a:ext cx="3024336" cy="792088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PCR nichée</a:t>
            </a:r>
            <a:endParaRPr lang="fr-FR" sz="40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5157192"/>
            <a:ext cx="5554156" cy="1700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Symbol"/>
              <a:buChar char="®"/>
            </a:pPr>
            <a:r>
              <a:rPr lang="fr-FR" sz="2400" dirty="0" smtClean="0">
                <a:solidFill>
                  <a:srgbClr val="C00000"/>
                </a:solidFill>
                <a:sym typeface="Symbol"/>
              </a:rPr>
              <a:t>Exemples d’applications : 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Identification de virus à ARN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Amélioration de la spécificité de l’ADN amplifié</a:t>
            </a:r>
          </a:p>
          <a:p>
            <a:pPr marL="0" indent="0">
              <a:spcBef>
                <a:spcPts val="1200"/>
              </a:spcBef>
              <a:buNone/>
            </a:pPr>
            <a:endParaRPr lang="fr-FR" sz="24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616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27384"/>
            <a:ext cx="4176464" cy="836712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 smtClean="0"/>
              <a:t>PCR et RT-PCR </a:t>
            </a:r>
            <a:r>
              <a:rPr lang="fr-FR" sz="4000" i="1" dirty="0" smtClean="0"/>
              <a:t>in </a:t>
            </a:r>
            <a:r>
              <a:rPr lang="fr-FR" sz="4000" i="1" dirty="0"/>
              <a:t>situ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620688"/>
            <a:ext cx="8100392" cy="5040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PCR sur coupe tissulaire + marquage </a:t>
            </a:r>
            <a:r>
              <a:rPr lang="fr-FR" sz="2400" i="1" dirty="0" smtClean="0"/>
              <a:t>in situ </a:t>
            </a:r>
            <a:r>
              <a:rPr lang="fr-FR" sz="2400" dirty="0" smtClean="0"/>
              <a:t>du produit de PCR</a:t>
            </a:r>
          </a:p>
        </p:txBody>
      </p:sp>
      <p:sp>
        <p:nvSpPr>
          <p:cNvPr id="265" name="Espace réservé du contenu 2"/>
          <p:cNvSpPr txBox="1">
            <a:spLocks/>
          </p:cNvSpPr>
          <p:nvPr/>
        </p:nvSpPr>
        <p:spPr>
          <a:xfrm>
            <a:off x="5076056" y="5253615"/>
            <a:ext cx="4246536" cy="1559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Symbol"/>
              <a:buChar char="®"/>
            </a:pPr>
            <a:r>
              <a:rPr lang="fr-FR" sz="2400" dirty="0" smtClean="0">
                <a:solidFill>
                  <a:srgbClr val="C00000"/>
                </a:solidFill>
                <a:sym typeface="Symbol"/>
              </a:rPr>
              <a:t>Exemples d’applications : 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Etude de l’embryogenèse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Oncologie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Infectiologie</a:t>
            </a:r>
          </a:p>
          <a:p>
            <a:pPr marL="0" indent="0">
              <a:spcBef>
                <a:spcPts val="1200"/>
              </a:spcBef>
              <a:buNone/>
            </a:pPr>
            <a:endParaRPr lang="fr-FR" sz="24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1259632" y="1345705"/>
            <a:ext cx="2922111" cy="448562"/>
            <a:chOff x="1187624" y="1574062"/>
            <a:chExt cx="2922111" cy="448562"/>
          </a:xfrm>
        </p:grpSpPr>
        <p:grpSp>
          <p:nvGrpSpPr>
            <p:cNvPr id="124" name="Group 122"/>
            <p:cNvGrpSpPr>
              <a:grpSpLocks/>
            </p:cNvGrpSpPr>
            <p:nvPr/>
          </p:nvGrpSpPr>
          <p:grpSpPr bwMode="auto">
            <a:xfrm>
              <a:off x="1187624" y="1617942"/>
              <a:ext cx="2922111" cy="404682"/>
              <a:chOff x="2096" y="2104"/>
              <a:chExt cx="1568" cy="112"/>
            </a:xfrm>
          </p:grpSpPr>
          <p:sp>
            <p:nvSpPr>
              <p:cNvPr id="125" name="Freeform 123"/>
              <p:cNvSpPr>
                <a:spLocks/>
              </p:cNvSpPr>
              <p:nvPr/>
            </p:nvSpPr>
            <p:spPr bwMode="auto">
              <a:xfrm>
                <a:off x="2096" y="2104"/>
                <a:ext cx="1568" cy="112"/>
              </a:xfrm>
              <a:custGeom>
                <a:avLst/>
                <a:gdLst>
                  <a:gd name="T0" fmla="*/ 1568 w 1568"/>
                  <a:gd name="T1" fmla="*/ 35 h 112"/>
                  <a:gd name="T2" fmla="*/ 120 w 1568"/>
                  <a:gd name="T3" fmla="*/ 35 h 112"/>
                  <a:gd name="T4" fmla="*/ 120 w 1568"/>
                  <a:gd name="T5" fmla="*/ 0 h 112"/>
                  <a:gd name="T6" fmla="*/ 0 w 1568"/>
                  <a:gd name="T7" fmla="*/ 75 h 112"/>
                  <a:gd name="T8" fmla="*/ 0 w 1568"/>
                  <a:gd name="T9" fmla="*/ 112 h 112"/>
                  <a:gd name="T10" fmla="*/ 1480 w 1568"/>
                  <a:gd name="T11" fmla="*/ 112 h 112"/>
                  <a:gd name="T12" fmla="*/ 1568 w 1568"/>
                  <a:gd name="T13" fmla="*/ 35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8"/>
                  <a:gd name="T22" fmla="*/ 0 h 112"/>
                  <a:gd name="T23" fmla="*/ 1568 w 1568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8" h="112">
                    <a:moveTo>
                      <a:pt x="1568" y="35"/>
                    </a:moveTo>
                    <a:lnTo>
                      <a:pt x="120" y="35"/>
                    </a:lnTo>
                    <a:lnTo>
                      <a:pt x="120" y="0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480" y="112"/>
                    </a:lnTo>
                    <a:lnTo>
                      <a:pt x="1568" y="35"/>
                    </a:lnTo>
                    <a:close/>
                  </a:path>
                </a:pathLst>
              </a:custGeom>
              <a:solidFill>
                <a:srgbClr val="A2D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Rectangle 124"/>
              <p:cNvSpPr>
                <a:spLocks noChangeArrowheads="1"/>
              </p:cNvSpPr>
              <p:nvPr/>
            </p:nvSpPr>
            <p:spPr bwMode="auto">
              <a:xfrm>
                <a:off x="2216" y="2104"/>
                <a:ext cx="1448" cy="35"/>
              </a:xfrm>
              <a:prstGeom prst="rect">
                <a:avLst/>
              </a:prstGeom>
              <a:solidFill>
                <a:srgbClr val="D4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90" name="Rectangle 125"/>
              <p:cNvSpPr>
                <a:spLocks noChangeArrowheads="1"/>
              </p:cNvSpPr>
              <p:nvPr/>
            </p:nvSpPr>
            <p:spPr bwMode="auto">
              <a:xfrm>
                <a:off x="2239" y="2104"/>
                <a:ext cx="357" cy="35"/>
              </a:xfrm>
              <a:prstGeom prst="rect">
                <a:avLst/>
              </a:prstGeom>
              <a:solidFill>
                <a:srgbClr val="F6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91" name="Freeform 126"/>
              <p:cNvSpPr>
                <a:spLocks/>
              </p:cNvSpPr>
              <p:nvPr/>
            </p:nvSpPr>
            <p:spPr bwMode="auto">
              <a:xfrm>
                <a:off x="2099" y="2104"/>
                <a:ext cx="1565" cy="91"/>
              </a:xfrm>
              <a:custGeom>
                <a:avLst/>
                <a:gdLst>
                  <a:gd name="T0" fmla="*/ 0 w 1565"/>
                  <a:gd name="T1" fmla="*/ 75 h 91"/>
                  <a:gd name="T2" fmla="*/ 1477 w 1565"/>
                  <a:gd name="T3" fmla="*/ 75 h 91"/>
                  <a:gd name="T4" fmla="*/ 1477 w 1565"/>
                  <a:gd name="T5" fmla="*/ 91 h 91"/>
                  <a:gd name="T6" fmla="*/ 1565 w 1565"/>
                  <a:gd name="T7" fmla="*/ 35 h 91"/>
                  <a:gd name="T8" fmla="*/ 1565 w 1565"/>
                  <a:gd name="T9" fmla="*/ 0 h 91"/>
                  <a:gd name="T10" fmla="*/ 117 w 1565"/>
                  <a:gd name="T11" fmla="*/ 0 h 91"/>
                  <a:gd name="T12" fmla="*/ 0 w 1565"/>
                  <a:gd name="T13" fmla="*/ 75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5"/>
                  <a:gd name="T22" fmla="*/ 0 h 91"/>
                  <a:gd name="T23" fmla="*/ 1565 w 1565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5" h="91">
                    <a:moveTo>
                      <a:pt x="0" y="75"/>
                    </a:moveTo>
                    <a:lnTo>
                      <a:pt x="1477" y="75"/>
                    </a:lnTo>
                    <a:lnTo>
                      <a:pt x="1477" y="91"/>
                    </a:lnTo>
                    <a:lnTo>
                      <a:pt x="1565" y="35"/>
                    </a:lnTo>
                    <a:lnTo>
                      <a:pt x="1565" y="0"/>
                    </a:lnTo>
                    <a:lnTo>
                      <a:pt x="11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D4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127"/>
              <p:cNvSpPr>
                <a:spLocks/>
              </p:cNvSpPr>
              <p:nvPr/>
            </p:nvSpPr>
            <p:spPr bwMode="auto">
              <a:xfrm>
                <a:off x="2519" y="2112"/>
                <a:ext cx="410" cy="56"/>
              </a:xfrm>
              <a:custGeom>
                <a:avLst/>
                <a:gdLst>
                  <a:gd name="T0" fmla="*/ 410 w 164"/>
                  <a:gd name="T1" fmla="*/ 0 h 21"/>
                  <a:gd name="T2" fmla="*/ 85 w 164"/>
                  <a:gd name="T3" fmla="*/ 0 h 21"/>
                  <a:gd name="T4" fmla="*/ 0 w 164"/>
                  <a:gd name="T5" fmla="*/ 56 h 21"/>
                  <a:gd name="T6" fmla="*/ 103 w 164"/>
                  <a:gd name="T7" fmla="*/ 21 h 21"/>
                  <a:gd name="T8" fmla="*/ 410 w 16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21"/>
                  <a:gd name="T17" fmla="*/ 164 w 16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21">
                    <a:moveTo>
                      <a:pt x="16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22" y="13"/>
                      <a:pt x="41" y="8"/>
                    </a:cubicBezTo>
                    <a:cubicBezTo>
                      <a:pt x="60" y="2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rgbClr val="E7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128"/>
              <p:cNvSpPr>
                <a:spLocks/>
              </p:cNvSpPr>
              <p:nvPr/>
            </p:nvSpPr>
            <p:spPr bwMode="auto">
              <a:xfrm>
                <a:off x="3576" y="2104"/>
                <a:ext cx="88" cy="112"/>
              </a:xfrm>
              <a:custGeom>
                <a:avLst/>
                <a:gdLst>
                  <a:gd name="T0" fmla="*/ 0 w 88"/>
                  <a:gd name="T1" fmla="*/ 75 h 112"/>
                  <a:gd name="T2" fmla="*/ 0 w 88"/>
                  <a:gd name="T3" fmla="*/ 112 h 112"/>
                  <a:gd name="T4" fmla="*/ 88 w 88"/>
                  <a:gd name="T5" fmla="*/ 35 h 112"/>
                  <a:gd name="T6" fmla="*/ 88 w 88"/>
                  <a:gd name="T7" fmla="*/ 0 h 112"/>
                  <a:gd name="T8" fmla="*/ 0 w 88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0" y="75"/>
                    </a:moveTo>
                    <a:lnTo>
                      <a:pt x="0" y="112"/>
                    </a:lnTo>
                    <a:lnTo>
                      <a:pt x="88" y="35"/>
                    </a:lnTo>
                    <a:lnTo>
                      <a:pt x="88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6EC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129"/>
              <p:cNvSpPr>
                <a:spLocks/>
              </p:cNvSpPr>
              <p:nvPr/>
            </p:nvSpPr>
            <p:spPr bwMode="auto">
              <a:xfrm>
                <a:off x="2096" y="2139"/>
                <a:ext cx="498" cy="77"/>
              </a:xfrm>
              <a:custGeom>
                <a:avLst/>
                <a:gdLst>
                  <a:gd name="T0" fmla="*/ 498 w 498"/>
                  <a:gd name="T1" fmla="*/ 0 h 77"/>
                  <a:gd name="T2" fmla="*/ 120 w 498"/>
                  <a:gd name="T3" fmla="*/ 0 h 77"/>
                  <a:gd name="T4" fmla="*/ 120 w 498"/>
                  <a:gd name="T5" fmla="*/ 0 h 77"/>
                  <a:gd name="T6" fmla="*/ 0 w 498"/>
                  <a:gd name="T7" fmla="*/ 74 h 77"/>
                  <a:gd name="T8" fmla="*/ 0 w 498"/>
                  <a:gd name="T9" fmla="*/ 77 h 77"/>
                  <a:gd name="T10" fmla="*/ 390 w 498"/>
                  <a:gd name="T11" fmla="*/ 77 h 77"/>
                  <a:gd name="T12" fmla="*/ 498 w 498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8"/>
                  <a:gd name="T22" fmla="*/ 0 h 77"/>
                  <a:gd name="T23" fmla="*/ 498 w 498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8" h="77">
                    <a:moveTo>
                      <a:pt x="498" y="0"/>
                    </a:moveTo>
                    <a:lnTo>
                      <a:pt x="120" y="0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390" y="77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E7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130"/>
              <p:cNvSpPr>
                <a:spLocks/>
              </p:cNvSpPr>
              <p:nvPr/>
            </p:nvSpPr>
            <p:spPr bwMode="auto">
              <a:xfrm>
                <a:off x="2096" y="2104"/>
                <a:ext cx="123" cy="112"/>
              </a:xfrm>
              <a:custGeom>
                <a:avLst/>
                <a:gdLst>
                  <a:gd name="T0" fmla="*/ 120 w 123"/>
                  <a:gd name="T1" fmla="*/ 35 h 112"/>
                  <a:gd name="T2" fmla="*/ 120 w 123"/>
                  <a:gd name="T3" fmla="*/ 0 h 112"/>
                  <a:gd name="T4" fmla="*/ 0 w 123"/>
                  <a:gd name="T5" fmla="*/ 75 h 112"/>
                  <a:gd name="T6" fmla="*/ 0 w 123"/>
                  <a:gd name="T7" fmla="*/ 112 h 112"/>
                  <a:gd name="T8" fmla="*/ 3 w 123"/>
                  <a:gd name="T9" fmla="*/ 112 h 112"/>
                  <a:gd name="T10" fmla="*/ 123 w 123"/>
                  <a:gd name="T11" fmla="*/ 35 h 112"/>
                  <a:gd name="T12" fmla="*/ 120 w 123"/>
                  <a:gd name="T13" fmla="*/ 35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112"/>
                  <a:gd name="T23" fmla="*/ 123 w 123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112">
                    <a:moveTo>
                      <a:pt x="120" y="35"/>
                    </a:moveTo>
                    <a:lnTo>
                      <a:pt x="120" y="0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3" y="112"/>
                    </a:lnTo>
                    <a:lnTo>
                      <a:pt x="123" y="35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F3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131"/>
              <p:cNvSpPr>
                <a:spLocks/>
              </p:cNvSpPr>
              <p:nvPr/>
            </p:nvSpPr>
            <p:spPr bwMode="auto">
              <a:xfrm>
                <a:off x="2099" y="2104"/>
                <a:ext cx="497" cy="75"/>
              </a:xfrm>
              <a:custGeom>
                <a:avLst/>
                <a:gdLst>
                  <a:gd name="T0" fmla="*/ 0 w 497"/>
                  <a:gd name="T1" fmla="*/ 75 h 75"/>
                  <a:gd name="T2" fmla="*/ 387 w 497"/>
                  <a:gd name="T3" fmla="*/ 75 h 75"/>
                  <a:gd name="T4" fmla="*/ 497 w 497"/>
                  <a:gd name="T5" fmla="*/ 0 h 75"/>
                  <a:gd name="T6" fmla="*/ 117 w 497"/>
                  <a:gd name="T7" fmla="*/ 0 h 75"/>
                  <a:gd name="T8" fmla="*/ 0 w 497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7"/>
                  <a:gd name="T16" fmla="*/ 0 h 75"/>
                  <a:gd name="T17" fmla="*/ 497 w 49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7" h="75">
                    <a:moveTo>
                      <a:pt x="0" y="75"/>
                    </a:moveTo>
                    <a:lnTo>
                      <a:pt x="387" y="75"/>
                    </a:lnTo>
                    <a:lnTo>
                      <a:pt x="497" y="0"/>
                    </a:lnTo>
                    <a:lnTo>
                      <a:pt x="11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6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132"/>
              <p:cNvSpPr>
                <a:spLocks/>
              </p:cNvSpPr>
              <p:nvPr/>
            </p:nvSpPr>
            <p:spPr bwMode="auto">
              <a:xfrm>
                <a:off x="2131" y="2112"/>
                <a:ext cx="410" cy="61"/>
              </a:xfrm>
              <a:custGeom>
                <a:avLst/>
                <a:gdLst>
                  <a:gd name="T0" fmla="*/ 410 w 164"/>
                  <a:gd name="T1" fmla="*/ 0 h 23"/>
                  <a:gd name="T2" fmla="*/ 85 w 164"/>
                  <a:gd name="T3" fmla="*/ 0 h 23"/>
                  <a:gd name="T4" fmla="*/ 0 w 164"/>
                  <a:gd name="T5" fmla="*/ 56 h 23"/>
                  <a:gd name="T6" fmla="*/ 112 w 164"/>
                  <a:gd name="T7" fmla="*/ 29 h 23"/>
                  <a:gd name="T8" fmla="*/ 410 w 16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23"/>
                  <a:gd name="T17" fmla="*/ 164 w 16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23">
                    <a:moveTo>
                      <a:pt x="16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8" y="23"/>
                      <a:pt x="45" y="11"/>
                    </a:cubicBezTo>
                    <a:cubicBezTo>
                      <a:pt x="81" y="0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Line 133"/>
              <p:cNvSpPr>
                <a:spLocks noChangeShapeType="1"/>
              </p:cNvSpPr>
              <p:nvPr/>
            </p:nvSpPr>
            <p:spPr bwMode="auto">
              <a:xfrm flipV="1">
                <a:off x="2596" y="2107"/>
                <a:ext cx="1" cy="32"/>
              </a:xfrm>
              <a:prstGeom prst="line">
                <a:avLst/>
              </a:prstGeom>
              <a:noFill/>
              <a:ln w="7938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Line 134"/>
              <p:cNvSpPr>
                <a:spLocks noChangeShapeType="1"/>
              </p:cNvSpPr>
              <p:nvPr/>
            </p:nvSpPr>
            <p:spPr bwMode="auto">
              <a:xfrm flipH="1">
                <a:off x="2096" y="2139"/>
                <a:ext cx="120" cy="77"/>
              </a:xfrm>
              <a:prstGeom prst="line">
                <a:avLst/>
              </a:prstGeom>
              <a:noFill/>
              <a:ln w="7938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Line 135"/>
              <p:cNvSpPr>
                <a:spLocks noChangeShapeType="1"/>
              </p:cNvSpPr>
              <p:nvPr/>
            </p:nvSpPr>
            <p:spPr bwMode="auto">
              <a:xfrm flipV="1">
                <a:off x="2486" y="2139"/>
                <a:ext cx="110" cy="77"/>
              </a:xfrm>
              <a:prstGeom prst="line">
                <a:avLst/>
              </a:prstGeom>
              <a:noFill/>
              <a:ln w="7938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136"/>
              <p:cNvSpPr>
                <a:spLocks/>
              </p:cNvSpPr>
              <p:nvPr/>
            </p:nvSpPr>
            <p:spPr bwMode="auto">
              <a:xfrm>
                <a:off x="2096" y="2179"/>
                <a:ext cx="1480" cy="37"/>
              </a:xfrm>
              <a:custGeom>
                <a:avLst/>
                <a:gdLst>
                  <a:gd name="T0" fmla="*/ 0 w 1480"/>
                  <a:gd name="T1" fmla="*/ 0 h 37"/>
                  <a:gd name="T2" fmla="*/ 1480 w 1480"/>
                  <a:gd name="T3" fmla="*/ 0 h 37"/>
                  <a:gd name="T4" fmla="*/ 1480 w 1480"/>
                  <a:gd name="T5" fmla="*/ 37 h 37"/>
                  <a:gd name="T6" fmla="*/ 0 60000 65536"/>
                  <a:gd name="T7" fmla="*/ 0 60000 65536"/>
                  <a:gd name="T8" fmla="*/ 0 60000 65536"/>
                  <a:gd name="T9" fmla="*/ 0 w 1480"/>
                  <a:gd name="T10" fmla="*/ 0 h 37"/>
                  <a:gd name="T11" fmla="*/ 1480 w 1480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0" h="37">
                    <a:moveTo>
                      <a:pt x="0" y="0"/>
                    </a:moveTo>
                    <a:lnTo>
                      <a:pt x="1480" y="0"/>
                    </a:lnTo>
                    <a:lnTo>
                      <a:pt x="1480" y="37"/>
                    </a:ln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Line 137"/>
              <p:cNvSpPr>
                <a:spLocks noChangeShapeType="1"/>
              </p:cNvSpPr>
              <p:nvPr/>
            </p:nvSpPr>
            <p:spPr bwMode="auto">
              <a:xfrm flipH="1">
                <a:off x="2216" y="2139"/>
                <a:ext cx="365" cy="1"/>
              </a:xfrm>
              <a:prstGeom prst="line">
                <a:avLst/>
              </a:prstGeom>
              <a:noFill/>
              <a:ln w="7938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Line 138"/>
              <p:cNvSpPr>
                <a:spLocks noChangeShapeType="1"/>
              </p:cNvSpPr>
              <p:nvPr/>
            </p:nvSpPr>
            <p:spPr bwMode="auto">
              <a:xfrm flipH="1">
                <a:off x="2606" y="2139"/>
                <a:ext cx="1005" cy="1"/>
              </a:xfrm>
              <a:prstGeom prst="line">
                <a:avLst/>
              </a:prstGeom>
              <a:noFill/>
              <a:ln w="7938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139"/>
              <p:cNvSpPr>
                <a:spLocks/>
              </p:cNvSpPr>
              <p:nvPr/>
            </p:nvSpPr>
            <p:spPr bwMode="auto">
              <a:xfrm>
                <a:off x="2096" y="2104"/>
                <a:ext cx="1568" cy="112"/>
              </a:xfrm>
              <a:custGeom>
                <a:avLst/>
                <a:gdLst>
                  <a:gd name="T0" fmla="*/ 120 w 1568"/>
                  <a:gd name="T1" fmla="*/ 0 h 112"/>
                  <a:gd name="T2" fmla="*/ 0 w 1568"/>
                  <a:gd name="T3" fmla="*/ 75 h 112"/>
                  <a:gd name="T4" fmla="*/ 0 w 1568"/>
                  <a:gd name="T5" fmla="*/ 112 h 112"/>
                  <a:gd name="T6" fmla="*/ 1480 w 1568"/>
                  <a:gd name="T7" fmla="*/ 112 h 112"/>
                  <a:gd name="T8" fmla="*/ 1568 w 1568"/>
                  <a:gd name="T9" fmla="*/ 3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8"/>
                  <a:gd name="T16" fmla="*/ 0 h 112"/>
                  <a:gd name="T17" fmla="*/ 1568 w 156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8" h="112">
                    <a:moveTo>
                      <a:pt x="120" y="0"/>
                    </a:moveTo>
                    <a:lnTo>
                      <a:pt x="0" y="75"/>
                    </a:lnTo>
                    <a:lnTo>
                      <a:pt x="0" y="112"/>
                    </a:lnTo>
                    <a:lnTo>
                      <a:pt x="1480" y="112"/>
                    </a:lnTo>
                    <a:lnTo>
                      <a:pt x="1568" y="35"/>
                    </a:ln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Line 140"/>
              <p:cNvSpPr>
                <a:spLocks noChangeShapeType="1"/>
              </p:cNvSpPr>
              <p:nvPr/>
            </p:nvSpPr>
            <p:spPr bwMode="auto">
              <a:xfrm flipV="1">
                <a:off x="3576" y="2104"/>
                <a:ext cx="88" cy="75"/>
              </a:xfrm>
              <a:prstGeom prst="lin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" name="Line 141"/>
              <p:cNvSpPr>
                <a:spLocks noChangeShapeType="1"/>
              </p:cNvSpPr>
              <p:nvPr/>
            </p:nvSpPr>
            <p:spPr bwMode="auto">
              <a:xfrm flipV="1">
                <a:off x="2486" y="2104"/>
                <a:ext cx="110" cy="75"/>
              </a:xfrm>
              <a:prstGeom prst="lin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Freeform 142"/>
              <p:cNvSpPr>
                <a:spLocks/>
              </p:cNvSpPr>
              <p:nvPr/>
            </p:nvSpPr>
            <p:spPr bwMode="auto">
              <a:xfrm>
                <a:off x="2216" y="2104"/>
                <a:ext cx="1448" cy="35"/>
              </a:xfrm>
              <a:custGeom>
                <a:avLst/>
                <a:gdLst>
                  <a:gd name="T0" fmla="*/ 0 w 1448"/>
                  <a:gd name="T1" fmla="*/ 0 h 35"/>
                  <a:gd name="T2" fmla="*/ 1448 w 1448"/>
                  <a:gd name="T3" fmla="*/ 0 h 35"/>
                  <a:gd name="T4" fmla="*/ 1448 w 1448"/>
                  <a:gd name="T5" fmla="*/ 35 h 35"/>
                  <a:gd name="T6" fmla="*/ 0 60000 65536"/>
                  <a:gd name="T7" fmla="*/ 0 60000 65536"/>
                  <a:gd name="T8" fmla="*/ 0 60000 65536"/>
                  <a:gd name="T9" fmla="*/ 0 w 1448"/>
                  <a:gd name="T10" fmla="*/ 0 h 35"/>
                  <a:gd name="T11" fmla="*/ 1448 w 1448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8" h="35">
                    <a:moveTo>
                      <a:pt x="0" y="0"/>
                    </a:moveTo>
                    <a:lnTo>
                      <a:pt x="1448" y="0"/>
                    </a:lnTo>
                    <a:lnTo>
                      <a:pt x="1448" y="35"/>
                    </a:ln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Line 143"/>
              <p:cNvSpPr>
                <a:spLocks noChangeShapeType="1"/>
              </p:cNvSpPr>
              <p:nvPr/>
            </p:nvSpPr>
            <p:spPr bwMode="auto">
              <a:xfrm flipV="1">
                <a:off x="2486" y="2181"/>
                <a:ext cx="1" cy="35"/>
              </a:xfrm>
              <a:prstGeom prst="lin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679" y="1574062"/>
              <a:ext cx="525592" cy="358752"/>
            </a:xfrm>
            <a:prstGeom prst="rect">
              <a:avLst/>
            </a:prstGeom>
            <a:noFill/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360000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Connecteur droit 17"/>
          <p:cNvCxnSpPr/>
          <p:nvPr/>
        </p:nvCxnSpPr>
        <p:spPr>
          <a:xfrm flipH="1">
            <a:off x="1668535" y="1591926"/>
            <a:ext cx="983949" cy="32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/>
          <p:nvPr/>
        </p:nvCxnSpPr>
        <p:spPr>
          <a:xfrm>
            <a:off x="3312068" y="1591926"/>
            <a:ext cx="400805" cy="32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6" name="Groupe 2065"/>
          <p:cNvGrpSpPr/>
          <p:nvPr/>
        </p:nvGrpSpPr>
        <p:grpSpPr>
          <a:xfrm>
            <a:off x="966353" y="2956318"/>
            <a:ext cx="3312368" cy="472682"/>
            <a:chOff x="966353" y="2956318"/>
            <a:chExt cx="3312368" cy="472682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966353" y="2956318"/>
              <a:ext cx="33123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/>
            <p:cNvCxnSpPr/>
            <p:nvPr/>
          </p:nvCxnSpPr>
          <p:spPr>
            <a:xfrm>
              <a:off x="966353" y="3429000"/>
              <a:ext cx="33123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/>
            <p:cNvCxnSpPr/>
            <p:nvPr/>
          </p:nvCxnSpPr>
          <p:spPr>
            <a:xfrm>
              <a:off x="3702657" y="3062369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/>
            <p:cNvCxnSpPr/>
            <p:nvPr/>
          </p:nvCxnSpPr>
          <p:spPr>
            <a:xfrm>
              <a:off x="966353" y="3329833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1470409" y="3329833"/>
              <a:ext cx="203090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avec flèche 269"/>
            <p:cNvCxnSpPr/>
            <p:nvPr/>
          </p:nvCxnSpPr>
          <p:spPr>
            <a:xfrm flipH="1">
              <a:off x="1880919" y="3064122"/>
              <a:ext cx="1827235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e 61"/>
            <p:cNvGrpSpPr/>
            <p:nvPr/>
          </p:nvGrpSpPr>
          <p:grpSpPr>
            <a:xfrm>
              <a:off x="1556449" y="3161983"/>
              <a:ext cx="72008" cy="152861"/>
              <a:chOff x="427722" y="3960215"/>
              <a:chExt cx="72008" cy="152861"/>
            </a:xfrm>
          </p:grpSpPr>
          <p:cxnSp>
            <p:nvCxnSpPr>
              <p:cNvPr id="54" name="Connecteur droit 53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Ellipse 51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1" name="Groupe 270"/>
            <p:cNvGrpSpPr/>
            <p:nvPr/>
          </p:nvGrpSpPr>
          <p:grpSpPr>
            <a:xfrm>
              <a:off x="2586533" y="3161499"/>
              <a:ext cx="72008" cy="152861"/>
              <a:chOff x="427722" y="3960215"/>
              <a:chExt cx="72008" cy="152861"/>
            </a:xfrm>
          </p:grpSpPr>
          <p:cxnSp>
            <p:nvCxnSpPr>
              <p:cNvPr id="272" name="Connecteur droit 271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Ellipse 272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4" name="Groupe 273"/>
            <p:cNvGrpSpPr/>
            <p:nvPr/>
          </p:nvGrpSpPr>
          <p:grpSpPr>
            <a:xfrm>
              <a:off x="2784760" y="3161983"/>
              <a:ext cx="72008" cy="152861"/>
              <a:chOff x="427722" y="3960215"/>
              <a:chExt cx="72008" cy="152861"/>
            </a:xfrm>
          </p:grpSpPr>
          <p:cxnSp>
            <p:nvCxnSpPr>
              <p:cNvPr id="275" name="Connecteur droit 274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Ellipse 275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7" name="Groupe 276"/>
            <p:cNvGrpSpPr/>
            <p:nvPr/>
          </p:nvGrpSpPr>
          <p:grpSpPr>
            <a:xfrm rot="10800000">
              <a:off x="2330716" y="3064122"/>
              <a:ext cx="72008" cy="152861"/>
              <a:chOff x="436775" y="3960215"/>
              <a:chExt cx="72008" cy="152861"/>
            </a:xfrm>
          </p:grpSpPr>
          <p:cxnSp>
            <p:nvCxnSpPr>
              <p:cNvPr id="278" name="Connecteur droit 277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Ellipse 278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0" name="Groupe 279"/>
            <p:cNvGrpSpPr/>
            <p:nvPr/>
          </p:nvGrpSpPr>
          <p:grpSpPr>
            <a:xfrm rot="10800000">
              <a:off x="3115288" y="3062030"/>
              <a:ext cx="72008" cy="152861"/>
              <a:chOff x="436775" y="3960215"/>
              <a:chExt cx="72008" cy="152861"/>
            </a:xfrm>
          </p:grpSpPr>
          <p:cxnSp>
            <p:nvCxnSpPr>
              <p:cNvPr id="281" name="Connecteur droit 280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Ellipse 281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3" name="Groupe 282"/>
            <p:cNvGrpSpPr/>
            <p:nvPr/>
          </p:nvGrpSpPr>
          <p:grpSpPr>
            <a:xfrm rot="10800000">
              <a:off x="3529064" y="3077597"/>
              <a:ext cx="72008" cy="152861"/>
              <a:chOff x="436775" y="3960215"/>
              <a:chExt cx="72008" cy="152861"/>
            </a:xfrm>
          </p:grpSpPr>
          <p:cxnSp>
            <p:nvCxnSpPr>
              <p:cNvPr id="284" name="Connecteur droit 283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Ellipse 284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6" name="Groupe 285"/>
            <p:cNvGrpSpPr/>
            <p:nvPr/>
          </p:nvGrpSpPr>
          <p:grpSpPr>
            <a:xfrm rot="10800000">
              <a:off x="2922803" y="3076494"/>
              <a:ext cx="72008" cy="152861"/>
              <a:chOff x="436775" y="3960215"/>
              <a:chExt cx="72008" cy="152861"/>
            </a:xfrm>
          </p:grpSpPr>
          <p:cxnSp>
            <p:nvCxnSpPr>
              <p:cNvPr id="287" name="Connecteur droit 286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Ellipse 287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055" name="Groupe 2054"/>
          <p:cNvGrpSpPr/>
          <p:nvPr/>
        </p:nvGrpSpPr>
        <p:grpSpPr>
          <a:xfrm>
            <a:off x="963216" y="4077072"/>
            <a:ext cx="3320752" cy="720080"/>
            <a:chOff x="539552" y="4149080"/>
            <a:chExt cx="3320752" cy="720080"/>
          </a:xfrm>
        </p:grpSpPr>
        <p:cxnSp>
          <p:nvCxnSpPr>
            <p:cNvPr id="290" name="Connecteur droit 289"/>
            <p:cNvCxnSpPr/>
            <p:nvPr/>
          </p:nvCxnSpPr>
          <p:spPr>
            <a:xfrm>
              <a:off x="547936" y="4293096"/>
              <a:ext cx="33123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cteur droit 290"/>
            <p:cNvCxnSpPr/>
            <p:nvPr/>
          </p:nvCxnSpPr>
          <p:spPr>
            <a:xfrm>
              <a:off x="547936" y="4697985"/>
              <a:ext cx="33123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cteur droit 292"/>
            <p:cNvCxnSpPr/>
            <p:nvPr/>
          </p:nvCxnSpPr>
          <p:spPr>
            <a:xfrm flipV="1">
              <a:off x="547936" y="4625977"/>
              <a:ext cx="3312368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6" name="Groupe 295"/>
            <p:cNvGrpSpPr/>
            <p:nvPr/>
          </p:nvGrpSpPr>
          <p:grpSpPr>
            <a:xfrm>
              <a:off x="1138032" y="4458127"/>
              <a:ext cx="72008" cy="152861"/>
              <a:chOff x="427722" y="3960215"/>
              <a:chExt cx="72008" cy="152861"/>
            </a:xfrm>
          </p:grpSpPr>
          <p:cxnSp>
            <p:nvCxnSpPr>
              <p:cNvPr id="315" name="Connecteur droit 314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Ellipse 315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7" name="Groupe 296"/>
            <p:cNvGrpSpPr/>
            <p:nvPr/>
          </p:nvGrpSpPr>
          <p:grpSpPr>
            <a:xfrm>
              <a:off x="2168116" y="4457643"/>
              <a:ext cx="72008" cy="152861"/>
              <a:chOff x="427722" y="3960215"/>
              <a:chExt cx="72008" cy="152861"/>
            </a:xfrm>
          </p:grpSpPr>
          <p:cxnSp>
            <p:nvCxnSpPr>
              <p:cNvPr id="313" name="Connecteur droit 312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4" name="Ellipse 313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8" name="Groupe 297"/>
            <p:cNvGrpSpPr/>
            <p:nvPr/>
          </p:nvGrpSpPr>
          <p:grpSpPr>
            <a:xfrm>
              <a:off x="2366343" y="4458127"/>
              <a:ext cx="72008" cy="152861"/>
              <a:chOff x="427722" y="3960215"/>
              <a:chExt cx="72008" cy="152861"/>
            </a:xfrm>
          </p:grpSpPr>
          <p:cxnSp>
            <p:nvCxnSpPr>
              <p:cNvPr id="311" name="Connecteur droit 310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Ellipse 311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9" name="Groupe 298"/>
            <p:cNvGrpSpPr/>
            <p:nvPr/>
          </p:nvGrpSpPr>
          <p:grpSpPr>
            <a:xfrm rot="10800000">
              <a:off x="1912299" y="4355635"/>
              <a:ext cx="72008" cy="152861"/>
              <a:chOff x="436775" y="3960215"/>
              <a:chExt cx="72008" cy="152861"/>
            </a:xfrm>
          </p:grpSpPr>
          <p:cxnSp>
            <p:nvCxnSpPr>
              <p:cNvPr id="309" name="Connecteur droit 308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Ellipse 309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0" name="Groupe 299"/>
            <p:cNvGrpSpPr/>
            <p:nvPr/>
          </p:nvGrpSpPr>
          <p:grpSpPr>
            <a:xfrm rot="10800000">
              <a:off x="2696871" y="4353543"/>
              <a:ext cx="72008" cy="152861"/>
              <a:chOff x="436775" y="3960215"/>
              <a:chExt cx="72008" cy="152861"/>
            </a:xfrm>
          </p:grpSpPr>
          <p:cxnSp>
            <p:nvCxnSpPr>
              <p:cNvPr id="307" name="Connecteur droit 306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Ellipse 307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1" name="Groupe 300"/>
            <p:cNvGrpSpPr/>
            <p:nvPr/>
          </p:nvGrpSpPr>
          <p:grpSpPr>
            <a:xfrm rot="10800000">
              <a:off x="3110647" y="4369110"/>
              <a:ext cx="72008" cy="152861"/>
              <a:chOff x="436775" y="3960215"/>
              <a:chExt cx="72008" cy="152861"/>
            </a:xfrm>
          </p:grpSpPr>
          <p:cxnSp>
            <p:nvCxnSpPr>
              <p:cNvPr id="305" name="Connecteur droit 304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Ellipse 305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2" name="Groupe 301"/>
            <p:cNvGrpSpPr/>
            <p:nvPr/>
          </p:nvGrpSpPr>
          <p:grpSpPr>
            <a:xfrm rot="10800000">
              <a:off x="2504386" y="4368007"/>
              <a:ext cx="72008" cy="152861"/>
              <a:chOff x="436775" y="3960215"/>
              <a:chExt cx="72008" cy="152861"/>
            </a:xfrm>
          </p:grpSpPr>
          <p:cxnSp>
            <p:nvCxnSpPr>
              <p:cNvPr id="303" name="Connecteur droit 302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Ellipse 303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17" name="Connecteur droit 316"/>
            <p:cNvCxnSpPr/>
            <p:nvPr/>
          </p:nvCxnSpPr>
          <p:spPr>
            <a:xfrm flipV="1">
              <a:off x="539552" y="4360057"/>
              <a:ext cx="3312368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" name="Groupe 317"/>
            <p:cNvGrpSpPr/>
            <p:nvPr/>
          </p:nvGrpSpPr>
          <p:grpSpPr>
            <a:xfrm rot="10800000">
              <a:off x="1907704" y="4702824"/>
              <a:ext cx="72008" cy="152861"/>
              <a:chOff x="436775" y="3960215"/>
              <a:chExt cx="72008" cy="152861"/>
            </a:xfrm>
          </p:grpSpPr>
          <p:cxnSp>
            <p:nvCxnSpPr>
              <p:cNvPr id="319" name="Connecteur droit 318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Ellipse 319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1" name="Groupe 320"/>
            <p:cNvGrpSpPr/>
            <p:nvPr/>
          </p:nvGrpSpPr>
          <p:grpSpPr>
            <a:xfrm rot="10800000">
              <a:off x="2692276" y="4700732"/>
              <a:ext cx="72008" cy="152861"/>
              <a:chOff x="436775" y="3960215"/>
              <a:chExt cx="72008" cy="152861"/>
            </a:xfrm>
          </p:grpSpPr>
          <p:cxnSp>
            <p:nvCxnSpPr>
              <p:cNvPr id="322" name="Connecteur droit 321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Ellipse 322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4" name="Groupe 323"/>
            <p:cNvGrpSpPr/>
            <p:nvPr/>
          </p:nvGrpSpPr>
          <p:grpSpPr>
            <a:xfrm rot="10800000">
              <a:off x="3106052" y="4716299"/>
              <a:ext cx="72008" cy="152861"/>
              <a:chOff x="436775" y="3960215"/>
              <a:chExt cx="72008" cy="152861"/>
            </a:xfrm>
          </p:grpSpPr>
          <p:cxnSp>
            <p:nvCxnSpPr>
              <p:cNvPr id="325" name="Connecteur droit 324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Ellipse 325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7" name="Groupe 326"/>
            <p:cNvGrpSpPr/>
            <p:nvPr/>
          </p:nvGrpSpPr>
          <p:grpSpPr>
            <a:xfrm rot="10800000">
              <a:off x="2499791" y="4715196"/>
              <a:ext cx="72008" cy="152861"/>
              <a:chOff x="436775" y="3960215"/>
              <a:chExt cx="72008" cy="152861"/>
            </a:xfrm>
          </p:grpSpPr>
          <p:cxnSp>
            <p:nvCxnSpPr>
              <p:cNvPr id="328" name="Connecteur droit 327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9" name="Ellipse 328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0" name="Groupe 329"/>
            <p:cNvGrpSpPr/>
            <p:nvPr/>
          </p:nvGrpSpPr>
          <p:grpSpPr>
            <a:xfrm>
              <a:off x="1133722" y="4149564"/>
              <a:ext cx="72008" cy="152861"/>
              <a:chOff x="427722" y="3960215"/>
              <a:chExt cx="72008" cy="152861"/>
            </a:xfrm>
          </p:grpSpPr>
          <p:cxnSp>
            <p:nvCxnSpPr>
              <p:cNvPr id="331" name="Connecteur droit 330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Ellipse 331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3" name="Groupe 332"/>
            <p:cNvGrpSpPr/>
            <p:nvPr/>
          </p:nvGrpSpPr>
          <p:grpSpPr>
            <a:xfrm>
              <a:off x="2163806" y="4149080"/>
              <a:ext cx="72008" cy="152861"/>
              <a:chOff x="427722" y="3960215"/>
              <a:chExt cx="72008" cy="152861"/>
            </a:xfrm>
          </p:grpSpPr>
          <p:cxnSp>
            <p:nvCxnSpPr>
              <p:cNvPr id="334" name="Connecteur droit 333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Ellipse 334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6" name="Groupe 335"/>
            <p:cNvGrpSpPr/>
            <p:nvPr/>
          </p:nvGrpSpPr>
          <p:grpSpPr>
            <a:xfrm>
              <a:off x="2362033" y="4149564"/>
              <a:ext cx="72008" cy="152861"/>
              <a:chOff x="427722" y="3960215"/>
              <a:chExt cx="72008" cy="152861"/>
            </a:xfrm>
          </p:grpSpPr>
          <p:cxnSp>
            <p:nvCxnSpPr>
              <p:cNvPr id="337" name="Connecteur droit 336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Ellipse 337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052" name="Flèche vers le bas 2051"/>
          <p:cNvSpPr/>
          <p:nvPr/>
        </p:nvSpPr>
        <p:spPr>
          <a:xfrm>
            <a:off x="2402724" y="3645024"/>
            <a:ext cx="39181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3" name="ZoneTexte 2052"/>
          <p:cNvSpPr txBox="1"/>
          <p:nvPr/>
        </p:nvSpPr>
        <p:spPr>
          <a:xfrm>
            <a:off x="4530749" y="13513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Coupe tissulaire fixée et perméabilisée</a:t>
            </a:r>
            <a:endParaRPr lang="fr-FR" dirty="0"/>
          </a:p>
        </p:txBody>
      </p:sp>
      <p:grpSp>
        <p:nvGrpSpPr>
          <p:cNvPr id="2067" name="Groupe 2066"/>
          <p:cNvGrpSpPr/>
          <p:nvPr/>
        </p:nvGrpSpPr>
        <p:grpSpPr>
          <a:xfrm>
            <a:off x="4530749" y="2935959"/>
            <a:ext cx="2057475" cy="646331"/>
            <a:chOff x="4314725" y="2935959"/>
            <a:chExt cx="2057475" cy="646331"/>
          </a:xfrm>
        </p:grpSpPr>
        <p:sp>
          <p:nvSpPr>
            <p:cNvPr id="339" name="ZoneTexte 338"/>
            <p:cNvSpPr txBox="1"/>
            <p:nvPr/>
          </p:nvSpPr>
          <p:spPr>
            <a:xfrm>
              <a:off x="4314725" y="2935959"/>
              <a:ext cx="205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PCR sur lame </a:t>
              </a:r>
              <a:r>
                <a:rPr lang="fr-FR" dirty="0" smtClean="0"/>
                <a:t>: nucléotide marqué</a:t>
              </a:r>
              <a:endParaRPr lang="fr-FR" dirty="0"/>
            </a:p>
          </p:txBody>
        </p:sp>
        <p:grpSp>
          <p:nvGrpSpPr>
            <p:cNvPr id="2054" name="Groupe 2053"/>
            <p:cNvGrpSpPr/>
            <p:nvPr/>
          </p:nvGrpSpPr>
          <p:grpSpPr>
            <a:xfrm>
              <a:off x="6300192" y="3348147"/>
              <a:ext cx="72008" cy="152861"/>
              <a:chOff x="3258452" y="5012715"/>
              <a:chExt cx="72008" cy="152861"/>
            </a:xfrm>
          </p:grpSpPr>
          <p:cxnSp>
            <p:nvCxnSpPr>
              <p:cNvPr id="340" name="Connecteur droit 339"/>
              <p:cNvCxnSpPr/>
              <p:nvPr/>
            </p:nvCxnSpPr>
            <p:spPr>
              <a:xfrm rot="10800000" flipH="1">
                <a:off x="3296917" y="5012715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1" name="Ellipse 340"/>
              <p:cNvSpPr/>
              <p:nvPr/>
            </p:nvSpPr>
            <p:spPr>
              <a:xfrm rot="10800000">
                <a:off x="3258452" y="5093568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342" name="Connecteur droit 341"/>
          <p:cNvCxnSpPr/>
          <p:nvPr/>
        </p:nvCxnSpPr>
        <p:spPr>
          <a:xfrm>
            <a:off x="1597159" y="1988840"/>
            <a:ext cx="210955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ZoneTexte 344"/>
          <p:cNvSpPr txBox="1"/>
          <p:nvPr/>
        </p:nvSpPr>
        <p:spPr>
          <a:xfrm>
            <a:off x="4288160" y="2044606"/>
            <a:ext cx="29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Réverse transcription</a:t>
            </a:r>
            <a:endParaRPr lang="fr-FR" b="1" dirty="0"/>
          </a:p>
        </p:txBody>
      </p:sp>
      <p:sp>
        <p:nvSpPr>
          <p:cNvPr id="346" name="ZoneTexte 345"/>
          <p:cNvSpPr txBox="1"/>
          <p:nvPr/>
        </p:nvSpPr>
        <p:spPr>
          <a:xfrm>
            <a:off x="3796372" y="1859940"/>
            <a:ext cx="84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ARNm</a:t>
            </a:r>
            <a:endParaRPr lang="fr-FR" dirty="0"/>
          </a:p>
        </p:txBody>
      </p:sp>
      <p:grpSp>
        <p:nvGrpSpPr>
          <p:cNvPr id="2069" name="Groupe 2068"/>
          <p:cNvGrpSpPr/>
          <p:nvPr/>
        </p:nvGrpSpPr>
        <p:grpSpPr>
          <a:xfrm>
            <a:off x="1020980" y="2267580"/>
            <a:ext cx="3606568" cy="369332"/>
            <a:chOff x="1020980" y="2267580"/>
            <a:chExt cx="3606568" cy="369332"/>
          </a:xfrm>
        </p:grpSpPr>
        <p:cxnSp>
          <p:nvCxnSpPr>
            <p:cNvPr id="343" name="Connecteur droit 342"/>
            <p:cNvCxnSpPr/>
            <p:nvPr/>
          </p:nvCxnSpPr>
          <p:spPr>
            <a:xfrm>
              <a:off x="1020980" y="2452246"/>
              <a:ext cx="27074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cteur droit 343"/>
            <p:cNvCxnSpPr/>
            <p:nvPr/>
          </p:nvCxnSpPr>
          <p:spPr>
            <a:xfrm>
              <a:off x="1020981" y="2524254"/>
              <a:ext cx="27074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ZoneTexte 346"/>
            <p:cNvSpPr txBox="1"/>
            <p:nvPr/>
          </p:nvSpPr>
          <p:spPr>
            <a:xfrm>
              <a:off x="3779912" y="2267580"/>
              <a:ext cx="847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ADNc</a:t>
              </a:r>
              <a:endParaRPr lang="fr-FR" dirty="0"/>
            </a:p>
          </p:txBody>
        </p:sp>
      </p:grpSp>
      <p:sp>
        <p:nvSpPr>
          <p:cNvPr id="348" name="Flèche vers le bas 347"/>
          <p:cNvSpPr/>
          <p:nvPr/>
        </p:nvSpPr>
        <p:spPr>
          <a:xfrm>
            <a:off x="2411760" y="2074771"/>
            <a:ext cx="39181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9" name="Flèche vers le bas 348"/>
          <p:cNvSpPr/>
          <p:nvPr/>
        </p:nvSpPr>
        <p:spPr>
          <a:xfrm>
            <a:off x="2411760" y="2586809"/>
            <a:ext cx="39181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0" name="ZoneTexte 349"/>
          <p:cNvSpPr txBox="1"/>
          <p:nvPr/>
        </p:nvSpPr>
        <p:spPr>
          <a:xfrm>
            <a:off x="4602757" y="4011467"/>
            <a:ext cx="20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Produit de PCR</a:t>
            </a:r>
            <a:r>
              <a:rPr lang="fr-FR" dirty="0" smtClean="0"/>
              <a:t> </a:t>
            </a:r>
            <a:r>
              <a:rPr lang="fr-FR" b="1" dirty="0" smtClean="0"/>
              <a:t>marqué</a:t>
            </a:r>
            <a:endParaRPr lang="fr-FR" b="1" dirty="0"/>
          </a:p>
        </p:txBody>
      </p:sp>
      <p:sp>
        <p:nvSpPr>
          <p:cNvPr id="351" name="Flèche vers le bas 350"/>
          <p:cNvSpPr/>
          <p:nvPr/>
        </p:nvSpPr>
        <p:spPr>
          <a:xfrm>
            <a:off x="2447111" y="4869160"/>
            <a:ext cx="39181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68" name="Groupe 2067"/>
          <p:cNvGrpSpPr/>
          <p:nvPr/>
        </p:nvGrpSpPr>
        <p:grpSpPr>
          <a:xfrm>
            <a:off x="945914" y="6368477"/>
            <a:ext cx="3320752" cy="372891"/>
            <a:chOff x="945914" y="5949280"/>
            <a:chExt cx="3320752" cy="372891"/>
          </a:xfrm>
        </p:grpSpPr>
        <p:cxnSp>
          <p:nvCxnSpPr>
            <p:cNvPr id="353" name="Connecteur droit 352"/>
            <p:cNvCxnSpPr/>
            <p:nvPr/>
          </p:nvCxnSpPr>
          <p:spPr>
            <a:xfrm>
              <a:off x="954298" y="6093296"/>
              <a:ext cx="33123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Groupe 358"/>
            <p:cNvGrpSpPr/>
            <p:nvPr/>
          </p:nvGrpSpPr>
          <p:grpSpPr>
            <a:xfrm rot="10800000">
              <a:off x="2318661" y="6155835"/>
              <a:ext cx="72008" cy="152861"/>
              <a:chOff x="436775" y="3960215"/>
              <a:chExt cx="72008" cy="152861"/>
            </a:xfrm>
          </p:grpSpPr>
          <p:cxnSp>
            <p:nvCxnSpPr>
              <p:cNvPr id="391" name="Connecteur droit 390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Ellipse 391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0" name="Groupe 359"/>
            <p:cNvGrpSpPr/>
            <p:nvPr/>
          </p:nvGrpSpPr>
          <p:grpSpPr>
            <a:xfrm rot="10800000">
              <a:off x="3103233" y="6153743"/>
              <a:ext cx="72008" cy="152861"/>
              <a:chOff x="436775" y="3960215"/>
              <a:chExt cx="72008" cy="152861"/>
            </a:xfrm>
          </p:grpSpPr>
          <p:cxnSp>
            <p:nvCxnSpPr>
              <p:cNvPr id="389" name="Connecteur droit 388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Ellipse 389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1" name="Groupe 360"/>
            <p:cNvGrpSpPr/>
            <p:nvPr/>
          </p:nvGrpSpPr>
          <p:grpSpPr>
            <a:xfrm rot="10800000">
              <a:off x="3517009" y="6169310"/>
              <a:ext cx="72008" cy="152861"/>
              <a:chOff x="436775" y="3960215"/>
              <a:chExt cx="72008" cy="152861"/>
            </a:xfrm>
          </p:grpSpPr>
          <p:cxnSp>
            <p:nvCxnSpPr>
              <p:cNvPr id="387" name="Connecteur droit 386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Ellipse 387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2" name="Groupe 361"/>
            <p:cNvGrpSpPr/>
            <p:nvPr/>
          </p:nvGrpSpPr>
          <p:grpSpPr>
            <a:xfrm rot="10800000">
              <a:off x="2910748" y="6168207"/>
              <a:ext cx="72008" cy="152861"/>
              <a:chOff x="436775" y="3960215"/>
              <a:chExt cx="72008" cy="152861"/>
            </a:xfrm>
          </p:grpSpPr>
          <p:cxnSp>
            <p:nvCxnSpPr>
              <p:cNvPr id="385" name="Connecteur droit 384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Ellipse 385"/>
              <p:cNvSpPr/>
              <p:nvPr/>
            </p:nvSpPr>
            <p:spPr>
              <a:xfrm>
                <a:off x="436775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63" name="Connecteur droit 362"/>
            <p:cNvCxnSpPr/>
            <p:nvPr/>
          </p:nvCxnSpPr>
          <p:spPr>
            <a:xfrm flipV="1">
              <a:off x="945914" y="6160257"/>
              <a:ext cx="3312368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" name="Groupe 367"/>
            <p:cNvGrpSpPr/>
            <p:nvPr/>
          </p:nvGrpSpPr>
          <p:grpSpPr>
            <a:xfrm>
              <a:off x="1540084" y="5949764"/>
              <a:ext cx="72008" cy="152861"/>
              <a:chOff x="427722" y="3960215"/>
              <a:chExt cx="72008" cy="152861"/>
            </a:xfrm>
          </p:grpSpPr>
          <p:cxnSp>
            <p:nvCxnSpPr>
              <p:cNvPr id="375" name="Connecteur droit 374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Ellipse 375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9" name="Groupe 368"/>
            <p:cNvGrpSpPr/>
            <p:nvPr/>
          </p:nvGrpSpPr>
          <p:grpSpPr>
            <a:xfrm>
              <a:off x="2570168" y="5949280"/>
              <a:ext cx="72008" cy="152861"/>
              <a:chOff x="427722" y="3960215"/>
              <a:chExt cx="72008" cy="152861"/>
            </a:xfrm>
          </p:grpSpPr>
          <p:cxnSp>
            <p:nvCxnSpPr>
              <p:cNvPr id="373" name="Connecteur droit 372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4" name="Ellipse 373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70" name="Groupe 369"/>
            <p:cNvGrpSpPr/>
            <p:nvPr/>
          </p:nvGrpSpPr>
          <p:grpSpPr>
            <a:xfrm>
              <a:off x="2768395" y="5949764"/>
              <a:ext cx="72008" cy="152861"/>
              <a:chOff x="427722" y="3960215"/>
              <a:chExt cx="72008" cy="152861"/>
            </a:xfrm>
          </p:grpSpPr>
          <p:cxnSp>
            <p:nvCxnSpPr>
              <p:cNvPr id="371" name="Connecteur droit 370"/>
              <p:cNvCxnSpPr/>
              <p:nvPr/>
            </p:nvCxnSpPr>
            <p:spPr>
              <a:xfrm flipH="1">
                <a:off x="467544" y="4005064"/>
                <a:ext cx="2774" cy="1080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Ellipse 371"/>
              <p:cNvSpPr/>
              <p:nvPr/>
            </p:nvSpPr>
            <p:spPr>
              <a:xfrm>
                <a:off x="427722" y="3960215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99" name="ZoneTexte 398"/>
          <p:cNvSpPr txBox="1"/>
          <p:nvPr/>
        </p:nvSpPr>
        <p:spPr>
          <a:xfrm>
            <a:off x="-7757" y="5374957"/>
            <a:ext cx="175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Marquage immunologique </a:t>
            </a:r>
            <a:r>
              <a:rPr lang="fr-FR" b="1" i="1" dirty="0" smtClean="0"/>
              <a:t>in situ</a:t>
            </a:r>
          </a:p>
        </p:txBody>
      </p:sp>
      <p:grpSp>
        <p:nvGrpSpPr>
          <p:cNvPr id="401" name="Groupe 400"/>
          <p:cNvGrpSpPr/>
          <p:nvPr/>
        </p:nvGrpSpPr>
        <p:grpSpPr>
          <a:xfrm rot="2636407" flipH="1">
            <a:off x="1769981" y="5640548"/>
            <a:ext cx="603095" cy="561053"/>
            <a:chOff x="7543161" y="3068960"/>
            <a:chExt cx="1323743" cy="1448872"/>
          </a:xfrm>
        </p:grpSpPr>
        <p:pic>
          <p:nvPicPr>
            <p:cNvPr id="402" name="Picture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161" y="3068960"/>
              <a:ext cx="1323743" cy="115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3" name="Étoile à 24 branches 402"/>
            <p:cNvSpPr/>
            <p:nvPr/>
          </p:nvSpPr>
          <p:spPr>
            <a:xfrm>
              <a:off x="8205032" y="3938283"/>
              <a:ext cx="482842" cy="579549"/>
            </a:xfrm>
            <a:prstGeom prst="star24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4" name="Groupe 403"/>
          <p:cNvGrpSpPr/>
          <p:nvPr/>
        </p:nvGrpSpPr>
        <p:grpSpPr>
          <a:xfrm rot="13506295" flipH="1">
            <a:off x="2267087" y="5115126"/>
            <a:ext cx="603095" cy="577344"/>
            <a:chOff x="7543161" y="3068960"/>
            <a:chExt cx="1323743" cy="1448872"/>
          </a:xfrm>
        </p:grpSpPr>
        <p:pic>
          <p:nvPicPr>
            <p:cNvPr id="405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161" y="3068960"/>
              <a:ext cx="1323743" cy="115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6" name="Étoile à 24 branches 405"/>
            <p:cNvSpPr/>
            <p:nvPr/>
          </p:nvSpPr>
          <p:spPr>
            <a:xfrm>
              <a:off x="8205032" y="3938283"/>
              <a:ext cx="482842" cy="579549"/>
            </a:xfrm>
            <a:prstGeom prst="star24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7" name="ZoneTexte 406"/>
          <p:cNvSpPr txBox="1"/>
          <p:nvPr/>
        </p:nvSpPr>
        <p:spPr>
          <a:xfrm>
            <a:off x="2857044" y="5805264"/>
            <a:ext cx="164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I : souris anti-marqueur</a:t>
            </a:r>
            <a:endParaRPr lang="fr-FR" dirty="0"/>
          </a:p>
        </p:txBody>
      </p:sp>
      <p:sp>
        <p:nvSpPr>
          <p:cNvPr id="408" name="ZoneTexte 407"/>
          <p:cNvSpPr txBox="1"/>
          <p:nvPr/>
        </p:nvSpPr>
        <p:spPr>
          <a:xfrm>
            <a:off x="2771800" y="50851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II : </a:t>
            </a:r>
            <a:r>
              <a:rPr lang="fr-FR" dirty="0" err="1" smtClean="0"/>
              <a:t>anti-Ig</a:t>
            </a:r>
            <a:r>
              <a:rPr lang="fr-FR" dirty="0" smtClean="0"/>
              <a:t> souris - Enzyme</a:t>
            </a:r>
            <a:endParaRPr lang="fr-FR" dirty="0"/>
          </a:p>
        </p:txBody>
      </p:sp>
      <p:grpSp>
        <p:nvGrpSpPr>
          <p:cNvPr id="409" name="Groupe 220"/>
          <p:cNvGrpSpPr/>
          <p:nvPr/>
        </p:nvGrpSpPr>
        <p:grpSpPr>
          <a:xfrm rot="8301629" flipH="1">
            <a:off x="2453709" y="5653265"/>
            <a:ext cx="357188" cy="642944"/>
            <a:chOff x="2817686" y="3099873"/>
            <a:chExt cx="1431519" cy="1829325"/>
          </a:xfrm>
        </p:grpSpPr>
        <p:cxnSp>
          <p:nvCxnSpPr>
            <p:cNvPr id="410" name="Connecteur droit 409"/>
            <p:cNvCxnSpPr/>
            <p:nvPr/>
          </p:nvCxnSpPr>
          <p:spPr>
            <a:xfrm flipV="1">
              <a:off x="3214678" y="3859216"/>
              <a:ext cx="71438" cy="69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/>
            <p:cNvCxnSpPr/>
            <p:nvPr/>
          </p:nvCxnSpPr>
          <p:spPr>
            <a:xfrm rot="16200000" flipH="1">
              <a:off x="3771740" y="3843186"/>
              <a:ext cx="73026" cy="7143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Rectangle à coins arrondis 411"/>
            <p:cNvSpPr/>
            <p:nvPr/>
          </p:nvSpPr>
          <p:spPr>
            <a:xfrm>
              <a:off x="3357554" y="3929066"/>
              <a:ext cx="142876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3" name="Rectangle à coins arrondis 412"/>
            <p:cNvSpPr/>
            <p:nvPr/>
          </p:nvSpPr>
          <p:spPr>
            <a:xfrm>
              <a:off x="3571868" y="3929066"/>
              <a:ext cx="142876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4" name="Rectangle à coins arrondis 413"/>
            <p:cNvSpPr/>
            <p:nvPr/>
          </p:nvSpPr>
          <p:spPr>
            <a:xfrm>
              <a:off x="3357554" y="4429132"/>
              <a:ext cx="142876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5" name="Rectangle à coins arrondis 414"/>
            <p:cNvSpPr/>
            <p:nvPr/>
          </p:nvSpPr>
          <p:spPr>
            <a:xfrm>
              <a:off x="3571868" y="4429132"/>
              <a:ext cx="142876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16" name="Groupe 30"/>
            <p:cNvGrpSpPr/>
            <p:nvPr/>
          </p:nvGrpSpPr>
          <p:grpSpPr>
            <a:xfrm rot="2532552">
              <a:off x="3892015" y="3099873"/>
              <a:ext cx="357190" cy="1000132"/>
              <a:chOff x="4857752" y="2643182"/>
              <a:chExt cx="357190" cy="1000132"/>
            </a:xfrm>
          </p:grpSpPr>
          <p:sp>
            <p:nvSpPr>
              <p:cNvPr id="424" name="Rectangle à coins arrondis 423"/>
              <p:cNvSpPr/>
              <p:nvPr/>
            </p:nvSpPr>
            <p:spPr>
              <a:xfrm>
                <a:off x="4857752" y="2643182"/>
                <a:ext cx="142876" cy="500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5" name="Rectangle à coins arrondis 424"/>
              <p:cNvSpPr/>
              <p:nvPr/>
            </p:nvSpPr>
            <p:spPr>
              <a:xfrm>
                <a:off x="5072066" y="2643182"/>
                <a:ext cx="142876" cy="500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6" name="Rectangle à coins arrondis 425"/>
              <p:cNvSpPr/>
              <p:nvPr/>
            </p:nvSpPr>
            <p:spPr>
              <a:xfrm>
                <a:off x="4857752" y="3143248"/>
                <a:ext cx="142876" cy="500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7" name="Rectangle à coins arrondis 426"/>
              <p:cNvSpPr/>
              <p:nvPr/>
            </p:nvSpPr>
            <p:spPr>
              <a:xfrm>
                <a:off x="5072066" y="3143248"/>
                <a:ext cx="142876" cy="500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17" name="Groupe 31"/>
            <p:cNvGrpSpPr/>
            <p:nvPr/>
          </p:nvGrpSpPr>
          <p:grpSpPr>
            <a:xfrm rot="18945240">
              <a:off x="2817686" y="3122818"/>
              <a:ext cx="357190" cy="1000132"/>
              <a:chOff x="4857752" y="2643182"/>
              <a:chExt cx="357190" cy="1000132"/>
            </a:xfrm>
          </p:grpSpPr>
          <p:sp>
            <p:nvSpPr>
              <p:cNvPr id="420" name="Rectangle à coins arrondis 419"/>
              <p:cNvSpPr/>
              <p:nvPr/>
            </p:nvSpPr>
            <p:spPr>
              <a:xfrm>
                <a:off x="4857752" y="2643182"/>
                <a:ext cx="142876" cy="500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1" name="Rectangle à coins arrondis 420"/>
              <p:cNvSpPr/>
              <p:nvPr/>
            </p:nvSpPr>
            <p:spPr>
              <a:xfrm>
                <a:off x="5072066" y="2643182"/>
                <a:ext cx="142876" cy="500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2" name="Rectangle à coins arrondis 421"/>
              <p:cNvSpPr/>
              <p:nvPr/>
            </p:nvSpPr>
            <p:spPr>
              <a:xfrm>
                <a:off x="4857752" y="3143248"/>
                <a:ext cx="142876" cy="500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3" name="Rectangle à coins arrondis 422"/>
              <p:cNvSpPr/>
              <p:nvPr/>
            </p:nvSpPr>
            <p:spPr>
              <a:xfrm>
                <a:off x="5072066" y="3143248"/>
                <a:ext cx="142876" cy="500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18" name="Connecteur droit 417"/>
            <p:cNvCxnSpPr>
              <a:stCxn id="412" idx="3"/>
              <a:endCxn id="413" idx="1"/>
            </p:cNvCxnSpPr>
            <p:nvPr/>
          </p:nvCxnSpPr>
          <p:spPr>
            <a:xfrm>
              <a:off x="3500430" y="4179099"/>
              <a:ext cx="71438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onnecteur droit 418"/>
            <p:cNvCxnSpPr/>
            <p:nvPr/>
          </p:nvCxnSpPr>
          <p:spPr>
            <a:xfrm>
              <a:off x="3500430" y="4071942"/>
              <a:ext cx="71438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2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345" grpId="0"/>
      <p:bldP spid="346" grpId="0"/>
      <p:bldP spid="348" grpId="0" animBg="1"/>
      <p:bldP spid="349" grpId="0" animBg="1"/>
      <p:bldP spid="350" grpId="0"/>
      <p:bldP spid="351" grpId="0" animBg="1"/>
      <p:bldP spid="399" grpId="0"/>
      <p:bldP spid="407" grpId="0"/>
      <p:bldP spid="4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944" y="72008"/>
            <a:ext cx="7509520" cy="692696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RAPD </a:t>
            </a:r>
            <a:r>
              <a:rPr lang="fr-FR" sz="3100" dirty="0"/>
              <a:t>(</a:t>
            </a:r>
            <a:r>
              <a:rPr lang="fr-FR" sz="3100" dirty="0" err="1"/>
              <a:t>Random</a:t>
            </a:r>
            <a:r>
              <a:rPr lang="fr-FR" sz="3100" dirty="0"/>
              <a:t> </a:t>
            </a:r>
            <a:r>
              <a:rPr lang="fr-FR" sz="3100" dirty="0" err="1"/>
              <a:t>Amplified</a:t>
            </a:r>
            <a:r>
              <a:rPr lang="fr-FR" sz="3100" dirty="0"/>
              <a:t> </a:t>
            </a:r>
            <a:r>
              <a:rPr lang="fr-FR" sz="3100" dirty="0" err="1"/>
              <a:t>Polymorphic</a:t>
            </a:r>
            <a:r>
              <a:rPr lang="fr-FR" sz="3100" dirty="0"/>
              <a:t> DNA</a:t>
            </a:r>
            <a:r>
              <a:rPr lang="fr-FR" sz="3100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655" y="764704"/>
            <a:ext cx="8078345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 smtClean="0"/>
              <a:t>Polymorphisme </a:t>
            </a:r>
            <a:r>
              <a:rPr lang="fr-FR" sz="2800" dirty="0"/>
              <a:t>de sites d’hybridation d’amorce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4689" y="2593213"/>
            <a:ext cx="3937001" cy="3788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fr-FR" sz="2200" dirty="0" smtClean="0"/>
              <a:t>Amorces courtes : 10 nt de séquences arbitraires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fr-FR" sz="2200" dirty="0" smtClean="0"/>
              <a:t>Hybridation aléatoire dans le génome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fr-FR" sz="2200" dirty="0" smtClean="0"/>
              <a:t>Amplification uniquement si 2 sites d’hybridation proches sur les deux brins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fr-FR" sz="2200" dirty="0" smtClean="0"/>
              <a:t>Profil d’amplification :       </a:t>
            </a:r>
            <a:endParaRPr lang="fr-FR" sz="2200" dirty="0"/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/>
              <a:t> </a:t>
            </a:r>
            <a:r>
              <a:rPr lang="fr-FR" sz="2200" dirty="0" smtClean="0"/>
              <a:t>    ~ 10 fragments</a:t>
            </a:r>
          </a:p>
          <a:p>
            <a:pPr>
              <a:buFont typeface="Courier New" pitchFamily="49" charset="0"/>
              <a:buChar char="o"/>
            </a:pPr>
            <a:endParaRPr lang="fr-FR" sz="2200" dirty="0" smtClean="0"/>
          </a:p>
          <a:p>
            <a:pPr>
              <a:buFont typeface="Courier New" pitchFamily="49" charset="0"/>
              <a:buChar char="o"/>
            </a:pPr>
            <a:endParaRPr lang="fr-FR" sz="2200" dirty="0" smtClean="0"/>
          </a:p>
          <a:p>
            <a:pPr>
              <a:buFont typeface="Courier New" pitchFamily="49" charset="0"/>
              <a:buChar char="o"/>
            </a:pPr>
            <a:endParaRPr lang="fr-FR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99"/>
          <a:stretch/>
        </p:blipFill>
        <p:spPr bwMode="auto">
          <a:xfrm>
            <a:off x="3779912" y="2561481"/>
            <a:ext cx="2448272" cy="43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52417"/>
            <a:ext cx="2448272" cy="4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29" y="4005064"/>
            <a:ext cx="1872208" cy="25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20072" y="184482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Exemple d’un locus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649194" y="219557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Individu B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95936" y="350100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Amplification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619641" y="350100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Pas d’amplification</a:t>
            </a:r>
            <a:endParaRPr lang="fr-FR" sz="20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244637" y="4980879"/>
            <a:ext cx="432048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004048" y="3068960"/>
            <a:ext cx="0" cy="432048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668001" y="3068960"/>
            <a:ext cx="0" cy="432048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32312" y="22048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Individu A</a:t>
            </a:r>
            <a:endParaRPr lang="fr-FR" sz="2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398543" y="5112072"/>
            <a:ext cx="158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Génome entier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5916644" y="6518522"/>
            <a:ext cx="32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D’après </a:t>
            </a:r>
            <a:r>
              <a:rPr lang="fr-FR" sz="1400" dirty="0" smtClean="0"/>
              <a:t>www.gnis-pedagogie.org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778134" y="3112188"/>
            <a:ext cx="11161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PCR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-4689" y="6021288"/>
            <a:ext cx="4860032" cy="834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Symbol"/>
              <a:buChar char="®"/>
            </a:pPr>
            <a:r>
              <a:rPr lang="fr-FR" sz="2200" dirty="0" smtClean="0">
                <a:solidFill>
                  <a:srgbClr val="C00000"/>
                </a:solidFill>
                <a:sym typeface="Symbol"/>
              </a:rPr>
              <a:t>Applications : 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 smtClean="0">
                <a:sym typeface="Symbol"/>
              </a:rPr>
              <a:t>Etude de polymorphisme</a:t>
            </a:r>
            <a:endParaRPr lang="fr-FR" sz="22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200" dirty="0" smtClean="0"/>
          </a:p>
          <a:p>
            <a:pPr>
              <a:buFont typeface="Courier New" pitchFamily="49" charset="0"/>
              <a:buChar char="o"/>
            </a:pPr>
            <a:endParaRPr lang="fr-FR" sz="2200" dirty="0" smtClean="0"/>
          </a:p>
          <a:p>
            <a:pPr>
              <a:buFont typeface="Courier New" pitchFamily="49" charset="0"/>
              <a:buChar char="o"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9387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9" grpId="0"/>
      <p:bldP spid="20" grpId="0"/>
      <p:bldP spid="9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2376264" cy="620688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PCR - SSR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3" y="764704"/>
            <a:ext cx="7955423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/>
              <a:t>Marqueurs microsatellites </a:t>
            </a:r>
            <a:r>
              <a:rPr lang="fr-FR" sz="2000" dirty="0" smtClean="0"/>
              <a:t>(SSR : Short </a:t>
            </a:r>
            <a:r>
              <a:rPr lang="fr-FR" sz="2000" dirty="0" err="1" smtClean="0"/>
              <a:t>Sequence</a:t>
            </a:r>
            <a:r>
              <a:rPr lang="fr-FR" sz="2000" dirty="0" smtClean="0"/>
              <a:t> </a:t>
            </a:r>
            <a:r>
              <a:rPr lang="fr-FR" sz="2000" dirty="0" err="1" smtClean="0"/>
              <a:t>Repeat</a:t>
            </a:r>
            <a:r>
              <a:rPr lang="fr-FR" sz="2000" dirty="0" smtClean="0"/>
              <a:t>)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Polymorphisme </a:t>
            </a:r>
            <a:r>
              <a:rPr lang="fr-FR" sz="2800" dirty="0"/>
              <a:t>de </a:t>
            </a:r>
            <a:r>
              <a:rPr lang="fr-FR" sz="2800" dirty="0" smtClean="0"/>
              <a:t>longueur des séquences répétées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31462" y="2420889"/>
            <a:ext cx="4297084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fr-FR" sz="2200" dirty="0" smtClean="0"/>
              <a:t>Microsatellite = séquence répétée de 1 à 4 nt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fr-FR" sz="2200" dirty="0" smtClean="0"/>
              <a:t>Amorces : encadrent le microsatellite cible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fr-FR" sz="2200" dirty="0" err="1" smtClean="0"/>
              <a:t>Amplicon</a:t>
            </a:r>
            <a:r>
              <a:rPr lang="fr-FR" sz="2200" dirty="0" smtClean="0"/>
              <a:t> : longueur fonction du nombre de répétitions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fr-FR" sz="2200" dirty="0" smtClean="0"/>
              <a:t>Possibilité de distinguer les homozygotes (1 </a:t>
            </a:r>
            <a:r>
              <a:rPr lang="fr-FR" sz="2200" dirty="0" err="1" smtClean="0"/>
              <a:t>amplicon</a:t>
            </a:r>
            <a:r>
              <a:rPr lang="fr-FR" sz="2200" dirty="0" smtClean="0"/>
              <a:t>) des hétérozygotes (2 </a:t>
            </a:r>
            <a:r>
              <a:rPr lang="fr-FR" sz="2200" dirty="0" err="1" smtClean="0"/>
              <a:t>amplicons</a:t>
            </a:r>
            <a:r>
              <a:rPr lang="fr-FR" sz="2200" dirty="0" smtClean="0"/>
              <a:t>)</a:t>
            </a:r>
          </a:p>
          <a:p>
            <a:pPr marL="0" indent="0">
              <a:buNone/>
            </a:pPr>
            <a:endParaRPr lang="fr-FR" sz="2200" dirty="0" smtClean="0"/>
          </a:p>
          <a:p>
            <a:pPr>
              <a:buFont typeface="Courier New" pitchFamily="49" charset="0"/>
              <a:buChar char="o"/>
            </a:pPr>
            <a:endParaRPr lang="fr-FR" sz="2200" dirty="0" smtClean="0"/>
          </a:p>
          <a:p>
            <a:pPr>
              <a:buFont typeface="Courier New" pitchFamily="49" charset="0"/>
              <a:buChar char="o"/>
            </a:pPr>
            <a:endParaRPr lang="fr-FR" sz="2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649194" y="19888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Individu B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308304" y="4946556"/>
            <a:ext cx="144016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Amplicon</a:t>
            </a:r>
            <a:r>
              <a:rPr lang="fr-FR" sz="2000" dirty="0" smtClean="0"/>
              <a:t> long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932312" y="199813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Individu A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5916644" y="6518522"/>
            <a:ext cx="32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D’après </a:t>
            </a:r>
            <a:r>
              <a:rPr lang="fr-FR" sz="1400" dirty="0" smtClean="0"/>
              <a:t>www.gnis-pedagogie.org</a:t>
            </a:r>
            <a:endParaRPr lang="fr-F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14" y="4257738"/>
            <a:ext cx="15049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283970" y="5310500"/>
            <a:ext cx="127725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Amplicon</a:t>
            </a:r>
            <a:r>
              <a:rPr lang="fr-FR" sz="2000" dirty="0" smtClean="0"/>
              <a:t> court</a:t>
            </a:r>
            <a:endParaRPr lang="fr-FR" sz="2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781430" y="3404369"/>
            <a:ext cx="11161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PCR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71" y="2395036"/>
            <a:ext cx="2682521" cy="47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55" y="2384228"/>
            <a:ext cx="2653970" cy="4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Connecteur droit avec flèche 24"/>
          <p:cNvCxnSpPr/>
          <p:nvPr/>
        </p:nvCxnSpPr>
        <p:spPr>
          <a:xfrm>
            <a:off x="5004048" y="2862228"/>
            <a:ext cx="0" cy="2304256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8028384" y="2862229"/>
            <a:ext cx="0" cy="2014761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-4689" y="5733256"/>
            <a:ext cx="4860032" cy="105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Symbol"/>
              <a:buChar char="®"/>
            </a:pPr>
            <a:r>
              <a:rPr lang="fr-FR" sz="2200" dirty="0" smtClean="0">
                <a:solidFill>
                  <a:srgbClr val="C00000"/>
                </a:solidFill>
                <a:sym typeface="Symbol"/>
              </a:rPr>
              <a:t>Applications : 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 smtClean="0">
                <a:sym typeface="Symbol"/>
              </a:rPr>
              <a:t>Etude des variétés végétales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 smtClean="0">
                <a:sym typeface="Symbol"/>
              </a:rPr>
              <a:t>Médecine légale</a:t>
            </a:r>
            <a:endParaRPr lang="fr-FR" sz="22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200" dirty="0" smtClean="0"/>
          </a:p>
          <a:p>
            <a:pPr>
              <a:buFont typeface="Courier New" pitchFamily="49" charset="0"/>
              <a:buChar char="o"/>
            </a:pPr>
            <a:endParaRPr lang="fr-FR" sz="2200" dirty="0" smtClean="0"/>
          </a:p>
          <a:p>
            <a:pPr>
              <a:buFont typeface="Courier New" pitchFamily="49" charset="0"/>
              <a:buChar char="o"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4561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9" grpId="0"/>
      <p:bldP spid="9" grpId="0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0467" y="1275759"/>
            <a:ext cx="2437430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dirty="0">
                <a:hlinkClick r:id="rId3"/>
              </a:rPr>
              <a:t>V</a:t>
            </a:r>
            <a:r>
              <a:rPr lang="fr-FR" sz="2200" dirty="0" smtClean="0">
                <a:hlinkClick r:id="rId3"/>
              </a:rPr>
              <a:t>idéo </a:t>
            </a:r>
            <a:r>
              <a:rPr lang="fr-FR" sz="2200" dirty="0" err="1" smtClean="0">
                <a:hlinkClick r:id="rId3"/>
              </a:rPr>
              <a:t>Biolabs</a:t>
            </a:r>
            <a:endParaRPr lang="fr-FR" sz="2200" dirty="0" smtClean="0"/>
          </a:p>
          <a:p>
            <a:pPr marL="0" indent="0" algn="ctr">
              <a:buNone/>
            </a:pP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r="50945"/>
          <a:stretch/>
        </p:blipFill>
        <p:spPr bwMode="auto">
          <a:xfrm>
            <a:off x="3616658" y="620688"/>
            <a:ext cx="552734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528" y="2564904"/>
            <a:ext cx="3744416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/>
              <a:t>SYBR green = agent intercalant</a:t>
            </a:r>
          </a:p>
          <a:p>
            <a:r>
              <a:rPr lang="fr-FR" sz="2200" dirty="0" smtClean="0"/>
              <a:t>Fixation sur ADN </a:t>
            </a:r>
            <a:r>
              <a:rPr lang="fr-FR" sz="2200" dirty="0" err="1" smtClean="0"/>
              <a:t>db</a:t>
            </a:r>
            <a:r>
              <a:rPr lang="fr-FR" sz="22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 smtClean="0">
                <a:sym typeface="Symbol"/>
              </a:rPr>
              <a:t>   </a:t>
            </a:r>
            <a:r>
              <a:rPr lang="fr-FR" sz="2200" dirty="0" smtClean="0"/>
              <a:t> </a:t>
            </a:r>
            <a:r>
              <a:rPr lang="fr-FR" sz="2200" dirty="0" smtClean="0">
                <a:sym typeface="Symbol"/>
              </a:rPr>
              <a:t> activation de la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sym typeface="Symbol"/>
              </a:rPr>
              <a:t> </a:t>
            </a:r>
            <a:r>
              <a:rPr lang="fr-FR" sz="2200" dirty="0" smtClean="0">
                <a:sym typeface="Symbol"/>
              </a:rPr>
              <a:t>        fluorescence</a:t>
            </a:r>
            <a:endParaRPr lang="fr-FR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111520" y="1124745"/>
            <a:ext cx="206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http://genomictree.com</a:t>
            </a:r>
          </a:p>
        </p:txBody>
      </p:sp>
      <p:pic>
        <p:nvPicPr>
          <p:cNvPr id="9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9496"/>
            <a:ext cx="3509152" cy="24258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19872" y="6577609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www.dna.utah.edu</a:t>
            </a:r>
            <a:endParaRPr lang="fr-FR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3" y="-99392"/>
            <a:ext cx="7931203" cy="850107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/>
              <a:t>PCR en temps réel : principe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057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1" y="0"/>
            <a:ext cx="7859195" cy="850107"/>
          </a:xfrm>
        </p:spPr>
        <p:txBody>
          <a:bodyPr/>
          <a:lstStyle/>
          <a:p>
            <a:pPr algn="l"/>
            <a:r>
              <a:rPr lang="fr-FR" dirty="0" smtClean="0"/>
              <a:t>PCR en temps réel : principe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6" r="1070"/>
          <a:stretch/>
        </p:blipFill>
        <p:spPr bwMode="auto">
          <a:xfrm>
            <a:off x="3850617" y="936016"/>
            <a:ext cx="5257889" cy="591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2708920"/>
            <a:ext cx="3850617" cy="4149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/>
              <a:t>Hybridation spécifique de la sonde </a:t>
            </a:r>
            <a:r>
              <a:rPr lang="fr-FR" sz="2200" dirty="0" err="1" smtClean="0"/>
              <a:t>Taqman</a:t>
            </a:r>
            <a:r>
              <a:rPr lang="fr-FR" sz="2200" dirty="0" smtClean="0"/>
              <a:t> à l’</a:t>
            </a:r>
            <a:r>
              <a:rPr lang="fr-FR" sz="2200" dirty="0" err="1" smtClean="0"/>
              <a:t>amplicon</a:t>
            </a:r>
            <a:endParaRPr lang="fr-FR" sz="2200" dirty="0" smtClean="0"/>
          </a:p>
          <a:p>
            <a:pPr>
              <a:spcBef>
                <a:spcPts val="1200"/>
              </a:spcBef>
            </a:pPr>
            <a:r>
              <a:rPr lang="fr-FR" sz="2200" dirty="0" smtClean="0"/>
              <a:t>Dégradation par l’activité 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fr-FR" sz="2200" dirty="0" smtClean="0"/>
              <a:t>5’-3’ </a:t>
            </a:r>
            <a:r>
              <a:rPr lang="fr-FR" sz="2200" dirty="0" err="1" smtClean="0"/>
              <a:t>exonucléase</a:t>
            </a:r>
            <a:r>
              <a:rPr lang="fr-FR" sz="2200" dirty="0" smtClean="0"/>
              <a:t> de la polymérase</a:t>
            </a:r>
          </a:p>
          <a:p>
            <a:pPr>
              <a:spcBef>
                <a:spcPts val="1200"/>
              </a:spcBef>
            </a:pPr>
            <a:r>
              <a:rPr lang="fr-FR" sz="2200" dirty="0" smtClean="0"/>
              <a:t>Séparation reporter/</a:t>
            </a:r>
            <a:r>
              <a:rPr lang="fr-FR" sz="2200" dirty="0" err="1" smtClean="0"/>
              <a:t>quencher</a:t>
            </a:r>
            <a:r>
              <a:rPr lang="fr-FR" sz="2200" dirty="0" smtClean="0"/>
              <a:t> </a:t>
            </a:r>
          </a:p>
          <a:p>
            <a:pPr marL="3175" indent="0">
              <a:buNone/>
            </a:pPr>
            <a:r>
              <a:rPr lang="fr-FR" sz="2200" dirty="0" smtClean="0">
                <a:sym typeface="Symbol"/>
              </a:rPr>
              <a:t> activation de la fluorescence</a:t>
            </a:r>
            <a:endParaRPr lang="fr-FR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7111520" y="1340769"/>
            <a:ext cx="206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http://genomictree.com</a:t>
            </a:r>
          </a:p>
        </p:txBody>
      </p:sp>
    </p:spTree>
    <p:extLst>
      <p:ext uri="{BB962C8B-B14F-4D97-AF65-F5344CB8AC3E}">
        <p14:creationId xmlns:p14="http://schemas.microsoft.com/office/powerpoint/2010/main" val="1688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1904"/>
            <a:ext cx="7779998" cy="850107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/>
              <a:t>PCR en temps réel : principe</a:t>
            </a:r>
            <a:endParaRPr lang="fr-FR" sz="3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74449" y="6093297"/>
            <a:ext cx="8940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Ct (</a:t>
            </a:r>
            <a:r>
              <a:rPr lang="fr-FR" sz="2200" dirty="0" err="1" smtClean="0"/>
              <a:t>threshold</a:t>
            </a:r>
            <a:r>
              <a:rPr lang="fr-FR" sz="2200" dirty="0" smtClean="0"/>
              <a:t> Cycle) = Cycle seuil : nombre de cycles nécessaires pour enregistrer un signal significativement plus élevé que le bruit de fond</a:t>
            </a:r>
            <a:endParaRPr lang="fr-FR" sz="2200" dirty="0"/>
          </a:p>
        </p:txBody>
      </p:sp>
      <p:grpSp>
        <p:nvGrpSpPr>
          <p:cNvPr id="50" name="Groupe 49"/>
          <p:cNvGrpSpPr/>
          <p:nvPr/>
        </p:nvGrpSpPr>
        <p:grpSpPr>
          <a:xfrm>
            <a:off x="80986" y="980728"/>
            <a:ext cx="9033827" cy="4958678"/>
            <a:chOff x="80984" y="1276017"/>
            <a:chExt cx="9033827" cy="4958680"/>
          </a:xfrm>
        </p:grpSpPr>
        <p:cxnSp>
          <p:nvCxnSpPr>
            <p:cNvPr id="5" name="Connecteur droit avec flèche 4"/>
            <p:cNvCxnSpPr/>
            <p:nvPr/>
          </p:nvCxnSpPr>
          <p:spPr>
            <a:xfrm flipV="1">
              <a:off x="2267744" y="1990581"/>
              <a:ext cx="0" cy="367240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>
              <a:off x="2267744" y="5662989"/>
              <a:ext cx="561662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2276797" y="5312002"/>
              <a:ext cx="122413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rme libre 13"/>
            <p:cNvSpPr/>
            <p:nvPr/>
          </p:nvSpPr>
          <p:spPr>
            <a:xfrm>
              <a:off x="3491880" y="2114804"/>
              <a:ext cx="3261815" cy="3193576"/>
            </a:xfrm>
            <a:custGeom>
              <a:avLst/>
              <a:gdLst>
                <a:gd name="connsiteX0" fmla="*/ 0 w 3261815"/>
                <a:gd name="connsiteY0" fmla="*/ 3193576 h 3193576"/>
                <a:gd name="connsiteX1" fmla="*/ 1078173 w 3261815"/>
                <a:gd name="connsiteY1" fmla="*/ 2715905 h 3193576"/>
                <a:gd name="connsiteX2" fmla="*/ 1746914 w 3261815"/>
                <a:gd name="connsiteY2" fmla="*/ 573206 h 3193576"/>
                <a:gd name="connsiteX3" fmla="*/ 3261815 w 3261815"/>
                <a:gd name="connsiteY3" fmla="*/ 0 h 31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1815" h="3193576">
                  <a:moveTo>
                    <a:pt x="0" y="3193576"/>
                  </a:moveTo>
                  <a:cubicBezTo>
                    <a:pt x="393510" y="3173104"/>
                    <a:pt x="787021" y="3152633"/>
                    <a:pt x="1078173" y="2715905"/>
                  </a:cubicBezTo>
                  <a:cubicBezTo>
                    <a:pt x="1369325" y="2279177"/>
                    <a:pt x="1382974" y="1025857"/>
                    <a:pt x="1746914" y="573206"/>
                  </a:cubicBezTo>
                  <a:cubicBezTo>
                    <a:pt x="2110854" y="120555"/>
                    <a:pt x="2686334" y="60277"/>
                    <a:pt x="3261815" y="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2267744" y="5086925"/>
              <a:ext cx="5616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7782663" y="5352228"/>
              <a:ext cx="1332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Nombre de cycles</a:t>
              </a:r>
              <a:endParaRPr lang="fr-FR" sz="20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 rot="16200000">
              <a:off x="818578" y="2786135"/>
              <a:ext cx="2034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ym typeface="Symbol"/>
                </a:rPr>
                <a:t>Fluorescence</a:t>
              </a:r>
              <a:endParaRPr lang="fr-FR" sz="2400" b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0984" y="4709371"/>
              <a:ext cx="1754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Seuil (</a:t>
              </a:r>
              <a:r>
                <a:rPr lang="fr-FR" sz="2400" dirty="0" err="1" smtClean="0"/>
                <a:t>threshold</a:t>
              </a:r>
              <a:r>
                <a:rPr lang="fr-FR" sz="2400" dirty="0" smtClean="0"/>
                <a:t>)</a:t>
              </a:r>
              <a:endParaRPr lang="fr-FR" sz="2400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1835696" y="5086925"/>
              <a:ext cx="36004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4328680" y="4470733"/>
              <a:ext cx="0" cy="57524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4099132" y="4058459"/>
              <a:ext cx="459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Ct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 flipV="1">
              <a:off x="4211958" y="2379182"/>
              <a:ext cx="0" cy="331236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4801672" y="1358785"/>
              <a:ext cx="0" cy="430420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2627784" y="4303761"/>
              <a:ext cx="1296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Bruit de fond</a:t>
              </a:r>
              <a:endParaRPr lang="fr-FR" sz="24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123728" y="1276017"/>
              <a:ext cx="2748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Phase exponentielle</a:t>
              </a:r>
              <a:endParaRPr lang="fr-FR" sz="24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506414" y="1276017"/>
              <a:ext cx="1754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Plateau</a:t>
              </a:r>
              <a:endParaRPr lang="fr-FR" sz="20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96920" y="5838123"/>
              <a:ext cx="557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10</a:t>
              </a:r>
              <a:endParaRPr lang="fr-FR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933024" y="5861597"/>
              <a:ext cx="557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</a:t>
              </a:r>
              <a:r>
                <a:rPr lang="fr-FR" dirty="0" smtClean="0"/>
                <a:t>0</a:t>
              </a:r>
              <a:endParaRPr lang="fr-FR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937109" y="5865365"/>
              <a:ext cx="557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3</a:t>
              </a:r>
              <a:r>
                <a:rPr lang="fr-FR" dirty="0" smtClean="0"/>
                <a:t>0</a:t>
              </a:r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093264" y="5847456"/>
              <a:ext cx="557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4</a:t>
              </a:r>
              <a:r>
                <a:rPr lang="fr-FR" dirty="0" smtClean="0"/>
                <a:t>0</a:t>
              </a:r>
              <a:endParaRPr lang="fr-FR" dirty="0"/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3275856" y="5677955"/>
              <a:ext cx="0" cy="1601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4211960" y="5691550"/>
              <a:ext cx="0" cy="1601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5216045" y="5677902"/>
              <a:ext cx="0" cy="1601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372200" y="5677955"/>
              <a:ext cx="0" cy="1601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211958" y="4048579"/>
              <a:ext cx="589714" cy="1155066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5494981" y="4329970"/>
              <a:ext cx="1669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Fenêtre de lecture</a:t>
              </a:r>
              <a:endParaRPr lang="fr-FR" sz="2400" b="1" dirty="0"/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 flipH="1">
              <a:off x="4801672" y="4653136"/>
              <a:ext cx="69331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98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7509520" cy="692696"/>
          </a:xfrm>
        </p:spPr>
        <p:txBody>
          <a:bodyPr>
            <a:normAutofit fontScale="90000"/>
          </a:bodyPr>
          <a:lstStyle/>
          <a:p>
            <a:r>
              <a:rPr lang="fr-FR" sz="12800" b="1" dirty="0" smtClean="0"/>
              <a:t>PCR </a:t>
            </a:r>
            <a:endParaRPr lang="fr-FR" b="1" cap="all" dirty="0"/>
          </a:p>
        </p:txBody>
      </p:sp>
    </p:spTree>
    <p:extLst>
      <p:ext uri="{BB962C8B-B14F-4D97-AF65-F5344CB8AC3E}">
        <p14:creationId xmlns:p14="http://schemas.microsoft.com/office/powerpoint/2010/main" val="40424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863948" cy="864096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/>
              <a:t>PCR en temps réel : PCR quantitative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7164288" y="6550225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http://www.mdpi.com</a:t>
            </a:r>
          </a:p>
        </p:txBody>
      </p:sp>
      <p:pic>
        <p:nvPicPr>
          <p:cNvPr id="2052" name="Picture 4" descr="http://www.mdpi.com/biosensors/biosensors-07-00044/article_deploy/html/images/biosensors-07-00044-g0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1"/>
          <a:stretch/>
        </p:blipFill>
        <p:spPr bwMode="auto">
          <a:xfrm>
            <a:off x="268788" y="2962058"/>
            <a:ext cx="8827890" cy="35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59632" y="1340769"/>
            <a:ext cx="7837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Ct inversement proportionnel au nombre de copies d’ADN cible dans l’échantillon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2570440"/>
            <a:ext cx="43897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Résultats de </a:t>
            </a:r>
            <a:r>
              <a:rPr lang="fr-FR" sz="2000" dirty="0" err="1" smtClean="0"/>
              <a:t>qPCR</a:t>
            </a:r>
            <a:r>
              <a:rPr lang="fr-FR" sz="2000" dirty="0" smtClean="0"/>
              <a:t> sur différents étalons 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6444208" y="2542349"/>
            <a:ext cx="1800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Courbe étalon</a:t>
            </a:r>
            <a:endParaRPr lang="fr-FR" sz="2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971600" y="5661248"/>
            <a:ext cx="30243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5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1991" y="908720"/>
            <a:ext cx="8193088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PCR versus PCR en temps réel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26170"/>
              </p:ext>
            </p:extLst>
          </p:nvPr>
        </p:nvGraphicFramePr>
        <p:xfrm>
          <a:off x="899592" y="2564904"/>
          <a:ext cx="7704855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PCR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 smtClean="0"/>
                        <a:t>qPCR</a:t>
                      </a:r>
                      <a:endParaRPr lang="fr-FR" sz="22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Quantification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-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+</a:t>
                      </a:r>
                      <a:endParaRPr lang="fr-FR" sz="2200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Spécificité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+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accrue pour les techniques avec sonde</a:t>
                      </a:r>
                      <a:endParaRPr lang="fr-FR" sz="2200" dirty="0"/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Risque de contamination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++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-</a:t>
                      </a:r>
                      <a:endParaRPr lang="fr-FR" sz="22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Automatisation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-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++</a:t>
                      </a:r>
                      <a:endParaRPr lang="fr-F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2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Applications de la PCR en temps réel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3068960"/>
            <a:ext cx="7884368" cy="3672408"/>
          </a:xfrm>
        </p:spPr>
        <p:txBody>
          <a:bodyPr>
            <a:noAutofit/>
          </a:bodyPr>
          <a:lstStyle/>
          <a:p>
            <a:r>
              <a:rPr lang="fr-FR" sz="2400" dirty="0" smtClean="0"/>
              <a:t>Détections et quantifications microbiennes : </a:t>
            </a:r>
          </a:p>
          <a:p>
            <a:pPr marL="361950" indent="0">
              <a:buNone/>
            </a:pPr>
            <a:r>
              <a:rPr lang="fr-FR" sz="2400" dirty="0" smtClean="0"/>
              <a:t>bactéries, virus, mycètes, parasites </a:t>
            </a:r>
          </a:p>
          <a:p>
            <a:pPr marL="361950" indent="0">
              <a:buNone/>
            </a:pPr>
            <a:r>
              <a:rPr lang="fr-FR" sz="2400" dirty="0" smtClean="0"/>
              <a:t>(domaines médical, agroalimentaire, environnemental …)</a:t>
            </a:r>
          </a:p>
          <a:p>
            <a:r>
              <a:rPr lang="fr-FR" sz="2400" dirty="0" smtClean="0"/>
              <a:t>Oncologie (RT-PCR quantitative)</a:t>
            </a:r>
          </a:p>
          <a:p>
            <a:r>
              <a:rPr lang="fr-FR" sz="2400" dirty="0" smtClean="0"/>
              <a:t>Expression génique (RT-PCR quantitative)</a:t>
            </a:r>
          </a:p>
          <a:p>
            <a:r>
              <a:rPr lang="fr-FR" sz="2400" dirty="0" smtClean="0"/>
              <a:t>Recherche d’OGM</a:t>
            </a:r>
          </a:p>
          <a:p>
            <a:r>
              <a:rPr lang="fr-FR" sz="2400" dirty="0" smtClean="0"/>
              <a:t>Contrôle du nombre de copies d’un plasmide </a:t>
            </a:r>
          </a:p>
          <a:p>
            <a:r>
              <a:rPr lang="fr-FR" sz="2400" dirty="0" smtClean="0"/>
              <a:t>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091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137" y="0"/>
            <a:ext cx="810039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PCR isotherme : RPA</a:t>
            </a:r>
            <a:br>
              <a:rPr lang="fr-FR" dirty="0" smtClean="0"/>
            </a:br>
            <a:r>
              <a:rPr lang="fr-FR" sz="2700" dirty="0" smtClean="0"/>
              <a:t>(</a:t>
            </a:r>
            <a:r>
              <a:rPr lang="fr-FR" sz="2700" dirty="0" err="1" smtClean="0"/>
              <a:t>Recombinase</a:t>
            </a:r>
            <a:r>
              <a:rPr lang="fr-FR" sz="2700" dirty="0" smtClean="0"/>
              <a:t> </a:t>
            </a:r>
            <a:r>
              <a:rPr lang="fr-FR" sz="2700" dirty="0" err="1" smtClean="0"/>
              <a:t>Polymerase</a:t>
            </a:r>
            <a:r>
              <a:rPr lang="fr-FR" sz="2700" dirty="0" smtClean="0"/>
              <a:t> Amplification)      </a:t>
            </a:r>
            <a:r>
              <a:rPr lang="fr-FR" sz="2200" dirty="0" smtClean="0">
                <a:hlinkClick r:id="rId3"/>
              </a:rPr>
              <a:t>vidéo </a:t>
            </a:r>
            <a:endParaRPr lang="fr-F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94" y="1362671"/>
            <a:ext cx="4994018" cy="11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44884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3" y="3140968"/>
            <a:ext cx="345965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1" y="3933056"/>
            <a:ext cx="337077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3456384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67"/>
          <a:stretch/>
        </p:blipFill>
        <p:spPr bwMode="auto">
          <a:xfrm>
            <a:off x="456733" y="6047184"/>
            <a:ext cx="3408230" cy="8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3971831" y="2616788"/>
            <a:ext cx="5220072" cy="1290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71475">
              <a:spcBef>
                <a:spcPts val="0"/>
              </a:spcBef>
              <a:buAutoNum type="arabicPeriod"/>
            </a:pPr>
            <a:r>
              <a:rPr lang="fr-FR" sz="2200" b="1" dirty="0" smtClean="0"/>
              <a:t>Recombinaison </a:t>
            </a:r>
            <a:r>
              <a:rPr lang="fr-FR" sz="2200" dirty="0" smtClean="0"/>
              <a:t>primer/</a:t>
            </a:r>
            <a:r>
              <a:rPr lang="fr-FR" sz="2200" dirty="0" err="1" smtClean="0"/>
              <a:t>sequence</a:t>
            </a:r>
            <a:r>
              <a:rPr lang="fr-FR" sz="22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 homologue (</a:t>
            </a:r>
            <a:r>
              <a:rPr lang="fr-FR" sz="2200" dirty="0" err="1" smtClean="0"/>
              <a:t>recombinase</a:t>
            </a:r>
            <a:r>
              <a:rPr lang="fr-FR" sz="22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 smtClean="0"/>
              <a:t>       ADN </a:t>
            </a:r>
            <a:r>
              <a:rPr lang="fr-FR" sz="2200" dirty="0" err="1" smtClean="0"/>
              <a:t>sb</a:t>
            </a:r>
            <a:r>
              <a:rPr lang="fr-FR" sz="2200" dirty="0" smtClean="0"/>
              <a:t> stabilisé (protéines SSB)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208834" y="2441466"/>
            <a:ext cx="193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www.twistdx.co.uk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104456" y="4079169"/>
            <a:ext cx="5220072" cy="171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200" b="1" dirty="0" smtClean="0"/>
              <a:t>2. Elongation</a:t>
            </a:r>
            <a:r>
              <a:rPr lang="fr-FR" sz="2200" dirty="0" smtClean="0"/>
              <a:t> avec déplacement de brin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/>
              <a:t> </a:t>
            </a:r>
            <a:r>
              <a:rPr lang="fr-FR" sz="2200" b="1" dirty="0" smtClean="0"/>
              <a:t>    </a:t>
            </a:r>
            <a:r>
              <a:rPr lang="fr-FR" sz="2200" dirty="0" smtClean="0"/>
              <a:t>(polymérase) </a:t>
            </a:r>
          </a:p>
          <a:p>
            <a:pPr marL="361950" indent="-361950">
              <a:spcBef>
                <a:spcPts val="1200"/>
              </a:spcBef>
              <a:buNone/>
            </a:pPr>
            <a:r>
              <a:rPr lang="fr-FR" sz="2200" dirty="0" smtClean="0"/>
              <a:t>     Séparation des brins parentaux au croisement des polymérases</a:t>
            </a:r>
            <a:endParaRPr lang="fr-FR" sz="2200" dirty="0"/>
          </a:p>
        </p:txBody>
      </p:sp>
      <p:sp>
        <p:nvSpPr>
          <p:cNvPr id="6" name="Flèche vers le bas 5"/>
          <p:cNvSpPr/>
          <p:nvPr/>
        </p:nvSpPr>
        <p:spPr>
          <a:xfrm>
            <a:off x="2051720" y="2944019"/>
            <a:ext cx="288032" cy="2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2051720" y="3819186"/>
            <a:ext cx="288032" cy="2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2051720" y="4672211"/>
            <a:ext cx="288032" cy="2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2042544" y="5824339"/>
            <a:ext cx="288032" cy="2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88879" y="2717800"/>
            <a:ext cx="317521" cy="3733800"/>
          </a:xfrm>
          <a:custGeom>
            <a:avLst/>
            <a:gdLst>
              <a:gd name="connsiteX0" fmla="*/ 317521 w 317521"/>
              <a:gd name="connsiteY0" fmla="*/ 3733800 h 3733800"/>
              <a:gd name="connsiteX1" fmla="*/ 21 w 317521"/>
              <a:gd name="connsiteY1" fmla="*/ 1727200 h 3733800"/>
              <a:gd name="connsiteX2" fmla="*/ 304821 w 317521"/>
              <a:gd name="connsiteY2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21" h="3733800">
                <a:moveTo>
                  <a:pt x="317521" y="3733800"/>
                </a:moveTo>
                <a:cubicBezTo>
                  <a:pt x="159829" y="3041650"/>
                  <a:pt x="2138" y="2349500"/>
                  <a:pt x="21" y="1727200"/>
                </a:cubicBezTo>
                <a:cubicBezTo>
                  <a:pt x="-2096" y="1104900"/>
                  <a:pt x="151362" y="552450"/>
                  <a:pt x="304821" y="0"/>
                </a:cubicBezTo>
              </a:path>
            </a:pathLst>
          </a:custGeom>
          <a:noFill/>
          <a:ln w="4445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1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 animBg="1"/>
      <p:bldP spid="21" grpId="0" animBg="1"/>
      <p:bldP spid="22" grpId="0" animBg="1"/>
      <p:bldP spid="23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-27384"/>
            <a:ext cx="78843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PCR isotherme : RPA</a:t>
            </a:r>
            <a:br>
              <a:rPr lang="fr-FR" dirty="0" smtClean="0"/>
            </a:br>
            <a:r>
              <a:rPr lang="fr-FR" sz="2700" dirty="0" smtClean="0"/>
              <a:t>(</a:t>
            </a:r>
            <a:r>
              <a:rPr lang="fr-FR" sz="2700" dirty="0" err="1" smtClean="0"/>
              <a:t>Recombinase</a:t>
            </a:r>
            <a:r>
              <a:rPr lang="fr-FR" sz="2700" dirty="0" smtClean="0"/>
              <a:t> </a:t>
            </a:r>
            <a:r>
              <a:rPr lang="fr-FR" sz="2700" dirty="0" err="1" smtClean="0"/>
              <a:t>Polymerase</a:t>
            </a:r>
            <a:r>
              <a:rPr lang="fr-FR" sz="2700" dirty="0" smtClean="0"/>
              <a:t> Amplification) </a:t>
            </a:r>
            <a:endParaRPr lang="fr-FR" sz="36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331640" y="1124744"/>
            <a:ext cx="781236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spcBef>
                <a:spcPts val="1200"/>
              </a:spcBef>
              <a:buNone/>
            </a:pPr>
            <a:r>
              <a:rPr lang="fr-FR" sz="2200" b="1" dirty="0" smtClean="0"/>
              <a:t>Intérêts</a:t>
            </a:r>
            <a:r>
              <a:rPr lang="fr-FR" sz="2200" dirty="0" smtClean="0"/>
              <a:t> :</a:t>
            </a:r>
          </a:p>
          <a:p>
            <a:pPr marL="428625">
              <a:spcBef>
                <a:spcPts val="600"/>
              </a:spcBef>
            </a:pPr>
            <a:r>
              <a:rPr lang="fr-FR" sz="2200" dirty="0" smtClean="0"/>
              <a:t>Réalisée à </a:t>
            </a:r>
            <a:r>
              <a:rPr lang="fr-FR" sz="2200" b="1" dirty="0" smtClean="0"/>
              <a:t>basse température </a:t>
            </a:r>
            <a:r>
              <a:rPr lang="fr-FR" sz="2200" dirty="0" smtClean="0"/>
              <a:t>: 37-42°C </a:t>
            </a:r>
          </a:p>
          <a:p>
            <a:pPr marL="85725" indent="0">
              <a:spcBef>
                <a:spcPts val="0"/>
              </a:spcBef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(assurée par un simple bloc chauffant)</a:t>
            </a:r>
          </a:p>
          <a:p>
            <a:pPr marL="428625">
              <a:spcBef>
                <a:spcPts val="0"/>
              </a:spcBef>
            </a:pPr>
            <a:r>
              <a:rPr lang="fr-FR" sz="2200" b="1" dirty="0" smtClean="0"/>
              <a:t>Rapide</a:t>
            </a:r>
            <a:r>
              <a:rPr lang="fr-FR" sz="2200" dirty="0" smtClean="0"/>
              <a:t> : </a:t>
            </a:r>
            <a:r>
              <a:rPr lang="fr-FR" sz="2200" dirty="0" err="1" smtClean="0"/>
              <a:t>amplicons</a:t>
            </a:r>
            <a:r>
              <a:rPr lang="fr-FR" sz="2200" dirty="0" smtClean="0"/>
              <a:t> détectables en 3 à 10 min.</a:t>
            </a:r>
          </a:p>
          <a:p>
            <a:pPr marL="428625">
              <a:spcBef>
                <a:spcPts val="0"/>
              </a:spcBef>
            </a:pPr>
            <a:r>
              <a:rPr lang="fr-FR" sz="2200" dirty="0" smtClean="0"/>
              <a:t>Sensible (détection d’1 copie unique d’ADN), multiplexage possible, quantification possible, réalisable sur échantillons non purifiés, réalisable sur ARN après RT, réalisable par un non professionnel du labo … </a:t>
            </a:r>
          </a:p>
          <a:p>
            <a:pPr marL="85725" indent="0">
              <a:spcBef>
                <a:spcPts val="0"/>
              </a:spcBef>
              <a:buNone/>
            </a:pPr>
            <a:endParaRPr lang="fr-FR" sz="2200" dirty="0" smtClean="0"/>
          </a:p>
          <a:p>
            <a:pPr marL="428625">
              <a:spcBef>
                <a:spcPts val="0"/>
              </a:spcBef>
            </a:pPr>
            <a:endParaRPr lang="fr-FR" sz="2200" dirty="0" smtClean="0"/>
          </a:p>
          <a:p>
            <a:pPr marL="428625">
              <a:spcBef>
                <a:spcPts val="0"/>
              </a:spcBef>
            </a:pPr>
            <a:endParaRPr lang="fr-FR" sz="2200" dirty="0" smtClean="0"/>
          </a:p>
          <a:p>
            <a:pPr marL="85725" indent="0">
              <a:spcBef>
                <a:spcPts val="0"/>
              </a:spcBef>
              <a:buNone/>
            </a:pPr>
            <a:endParaRPr lang="fr-FR" sz="2200" dirty="0" smtClean="0"/>
          </a:p>
          <a:p>
            <a:pPr marL="428625">
              <a:spcBef>
                <a:spcPts val="0"/>
              </a:spcBef>
            </a:pPr>
            <a:endParaRPr lang="fr-FR" sz="2200" dirty="0" smtClean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323528" y="4005064"/>
            <a:ext cx="8604448" cy="1196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Symbol"/>
              <a:buChar char="®"/>
            </a:pPr>
            <a:r>
              <a:rPr lang="fr-FR" sz="2200" b="1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fr-FR" sz="2200" b="1" dirty="0" smtClean="0">
                <a:solidFill>
                  <a:srgbClr val="C00000"/>
                </a:solidFill>
              </a:rPr>
              <a:t>pplications</a:t>
            </a:r>
            <a:r>
              <a:rPr lang="fr-FR" sz="2200" dirty="0" smtClean="0">
                <a:solidFill>
                  <a:srgbClr val="C00000"/>
                </a:solidFill>
              </a:rPr>
              <a:t> 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 smtClean="0"/>
              <a:t>Diagnostic microbiologique : médical, agroalimentaire, agriculture…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/>
              <a:t>K</a:t>
            </a:r>
            <a:r>
              <a:rPr lang="fr-FR" sz="2200" dirty="0" smtClean="0"/>
              <a:t>its de terrain : recherche de microorganismes </a:t>
            </a:r>
            <a:r>
              <a:rPr lang="fr-FR" sz="2200" dirty="0" err="1" smtClean="0"/>
              <a:t>phytopathogènes</a:t>
            </a:r>
            <a:r>
              <a:rPr lang="fr-FR" sz="2200" dirty="0" smtClean="0"/>
              <a:t>   </a:t>
            </a:r>
            <a:r>
              <a:rPr lang="fr-FR" sz="1800" dirty="0" smtClean="0">
                <a:hlinkClick r:id="rId3"/>
              </a:rPr>
              <a:t>vidéo</a:t>
            </a:r>
            <a:endParaRPr lang="fr-FR" sz="2200" dirty="0" smtClean="0"/>
          </a:p>
          <a:p>
            <a:pPr marL="0" indent="0">
              <a:spcBef>
                <a:spcPts val="0"/>
              </a:spcBef>
              <a:buNone/>
            </a:pPr>
            <a:endParaRPr lang="fr-F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85332"/>
            <a:ext cx="539700" cy="92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Ã©sultat de recherche d'images pour &quot;feuille vign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95955"/>
            <a:ext cx="432048" cy="5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18" y="5248953"/>
            <a:ext cx="404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87624" y="638978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Extraction</a:t>
            </a:r>
            <a:endParaRPr lang="fr-F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9131">
            <a:off x="1615573" y="5628044"/>
            <a:ext cx="539700" cy="92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RÃ©sultat de recherche d'images pour &quot;feuille vign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11" y="5942642"/>
            <a:ext cx="216024" cy="29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89656"/>
            <a:ext cx="54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43"/>
          <p:cNvGrpSpPr>
            <a:grpSpLocks/>
          </p:cNvGrpSpPr>
          <p:nvPr/>
        </p:nvGrpSpPr>
        <p:grpSpPr bwMode="auto">
          <a:xfrm>
            <a:off x="3802441" y="5866598"/>
            <a:ext cx="328749" cy="532345"/>
            <a:chOff x="3403" y="2549"/>
            <a:chExt cx="490" cy="814"/>
          </a:xfrm>
        </p:grpSpPr>
        <p:sp>
          <p:nvSpPr>
            <p:cNvPr id="27" name="Oval 244"/>
            <p:cNvSpPr>
              <a:spLocks noChangeArrowheads="1"/>
            </p:cNvSpPr>
            <p:nvPr/>
          </p:nvSpPr>
          <p:spPr bwMode="auto">
            <a:xfrm>
              <a:off x="3495" y="2579"/>
              <a:ext cx="290" cy="64"/>
            </a:xfrm>
            <a:prstGeom prst="ellipse">
              <a:avLst/>
            </a:prstGeom>
            <a:solidFill>
              <a:srgbClr val="B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" name="Freeform 245"/>
            <p:cNvSpPr>
              <a:spLocks/>
            </p:cNvSpPr>
            <p:nvPr/>
          </p:nvSpPr>
          <p:spPr bwMode="auto">
            <a:xfrm>
              <a:off x="3495" y="2611"/>
              <a:ext cx="290" cy="56"/>
            </a:xfrm>
            <a:custGeom>
              <a:avLst/>
              <a:gdLst>
                <a:gd name="T0" fmla="*/ 0 w 116"/>
                <a:gd name="T1" fmla="*/ 24 h 21"/>
                <a:gd name="T2" fmla="*/ 145 w 116"/>
                <a:gd name="T3" fmla="*/ 56 h 21"/>
                <a:gd name="T4" fmla="*/ 290 w 116"/>
                <a:gd name="T5" fmla="*/ 24 h 21"/>
                <a:gd name="T6" fmla="*/ 290 w 116"/>
                <a:gd name="T7" fmla="*/ 0 h 21"/>
                <a:gd name="T8" fmla="*/ 145 w 116"/>
                <a:gd name="T9" fmla="*/ 32 h 21"/>
                <a:gd name="T10" fmla="*/ 0 w 116"/>
                <a:gd name="T11" fmla="*/ 0 h 21"/>
                <a:gd name="T12" fmla="*/ 0 w 116"/>
                <a:gd name="T13" fmla="*/ 2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21"/>
                <a:gd name="T23" fmla="*/ 116 w 11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21">
                  <a:moveTo>
                    <a:pt x="0" y="9"/>
                  </a:moveTo>
                  <a:cubicBezTo>
                    <a:pt x="0" y="15"/>
                    <a:pt x="26" y="21"/>
                    <a:pt x="58" y="21"/>
                  </a:cubicBezTo>
                  <a:cubicBezTo>
                    <a:pt x="90" y="21"/>
                    <a:pt x="116" y="15"/>
                    <a:pt x="116" y="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7"/>
                    <a:pt x="90" y="12"/>
                    <a:pt x="58" y="12"/>
                  </a:cubicBezTo>
                  <a:cubicBezTo>
                    <a:pt x="26" y="12"/>
                    <a:pt x="0" y="7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6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Oval 246"/>
            <p:cNvSpPr>
              <a:spLocks noChangeArrowheads="1"/>
            </p:cNvSpPr>
            <p:nvPr/>
          </p:nvSpPr>
          <p:spPr bwMode="auto">
            <a:xfrm>
              <a:off x="3530" y="2595"/>
              <a:ext cx="223" cy="34"/>
            </a:xfrm>
            <a:prstGeom prst="ellipse">
              <a:avLst/>
            </a:prstGeom>
            <a:solidFill>
              <a:srgbClr val="4F9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" name="Freeform 247"/>
            <p:cNvSpPr>
              <a:spLocks/>
            </p:cNvSpPr>
            <p:nvPr/>
          </p:nvSpPr>
          <p:spPr bwMode="auto">
            <a:xfrm>
              <a:off x="3540" y="2608"/>
              <a:ext cx="203" cy="21"/>
            </a:xfrm>
            <a:custGeom>
              <a:avLst/>
              <a:gdLst>
                <a:gd name="T0" fmla="*/ 0 w 81"/>
                <a:gd name="T1" fmla="*/ 11 h 8"/>
                <a:gd name="T2" fmla="*/ 100 w 81"/>
                <a:gd name="T3" fmla="*/ 21 h 8"/>
                <a:gd name="T4" fmla="*/ 203 w 81"/>
                <a:gd name="T5" fmla="*/ 11 h 8"/>
                <a:gd name="T6" fmla="*/ 100 w 81"/>
                <a:gd name="T7" fmla="*/ 0 h 8"/>
                <a:gd name="T8" fmla="*/ 0 w 81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"/>
                <a:gd name="T17" fmla="*/ 81 w 8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">
                  <a:moveTo>
                    <a:pt x="0" y="4"/>
                  </a:moveTo>
                  <a:cubicBezTo>
                    <a:pt x="7" y="6"/>
                    <a:pt x="22" y="8"/>
                    <a:pt x="40" y="8"/>
                  </a:cubicBezTo>
                  <a:cubicBezTo>
                    <a:pt x="58" y="8"/>
                    <a:pt x="74" y="6"/>
                    <a:pt x="81" y="4"/>
                  </a:cubicBezTo>
                  <a:cubicBezTo>
                    <a:pt x="74" y="2"/>
                    <a:pt x="58" y="0"/>
                    <a:pt x="40" y="0"/>
                  </a:cubicBezTo>
                  <a:cubicBezTo>
                    <a:pt x="22" y="0"/>
                    <a:pt x="7" y="2"/>
                    <a:pt x="0" y="4"/>
                  </a:cubicBezTo>
                  <a:close/>
                </a:path>
              </a:pathLst>
            </a:custGeom>
            <a:solidFill>
              <a:srgbClr val="187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48"/>
            <p:cNvSpPr>
              <a:spLocks/>
            </p:cNvSpPr>
            <p:nvPr/>
          </p:nvSpPr>
          <p:spPr bwMode="auto">
            <a:xfrm>
              <a:off x="3523" y="2653"/>
              <a:ext cx="237" cy="710"/>
            </a:xfrm>
            <a:custGeom>
              <a:avLst/>
              <a:gdLst>
                <a:gd name="T0" fmla="*/ 117 w 95"/>
                <a:gd name="T1" fmla="*/ 13 h 266"/>
                <a:gd name="T2" fmla="*/ 0 w 95"/>
                <a:gd name="T3" fmla="*/ 0 h 266"/>
                <a:gd name="T4" fmla="*/ 5 w 95"/>
                <a:gd name="T5" fmla="*/ 342 h 266"/>
                <a:gd name="T6" fmla="*/ 67 w 95"/>
                <a:gd name="T7" fmla="*/ 686 h 266"/>
                <a:gd name="T8" fmla="*/ 117 w 95"/>
                <a:gd name="T9" fmla="*/ 710 h 266"/>
                <a:gd name="T10" fmla="*/ 167 w 95"/>
                <a:gd name="T11" fmla="*/ 686 h 266"/>
                <a:gd name="T12" fmla="*/ 232 w 95"/>
                <a:gd name="T13" fmla="*/ 342 h 266"/>
                <a:gd name="T14" fmla="*/ 237 w 95"/>
                <a:gd name="T15" fmla="*/ 0 h 266"/>
                <a:gd name="T16" fmla="*/ 117 w 95"/>
                <a:gd name="T17" fmla="*/ 13 h 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266"/>
                <a:gd name="T29" fmla="*/ 95 w 95"/>
                <a:gd name="T30" fmla="*/ 266 h 2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266">
                  <a:moveTo>
                    <a:pt x="47" y="5"/>
                  </a:moveTo>
                  <a:cubicBezTo>
                    <a:pt x="28" y="5"/>
                    <a:pt x="10" y="3"/>
                    <a:pt x="0" y="0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8"/>
                    <a:pt x="26" y="255"/>
                    <a:pt x="27" y="257"/>
                  </a:cubicBezTo>
                  <a:cubicBezTo>
                    <a:pt x="31" y="262"/>
                    <a:pt x="39" y="266"/>
                    <a:pt x="47" y="266"/>
                  </a:cubicBezTo>
                  <a:cubicBezTo>
                    <a:pt x="56" y="266"/>
                    <a:pt x="64" y="262"/>
                    <a:pt x="67" y="257"/>
                  </a:cubicBezTo>
                  <a:cubicBezTo>
                    <a:pt x="69" y="255"/>
                    <a:pt x="93" y="128"/>
                    <a:pt x="93" y="12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5" y="3"/>
                    <a:pt x="67" y="5"/>
                    <a:pt x="4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49"/>
            <p:cNvSpPr>
              <a:spLocks/>
            </p:cNvSpPr>
            <p:nvPr/>
          </p:nvSpPr>
          <p:spPr bwMode="auto">
            <a:xfrm>
              <a:off x="3543" y="2627"/>
              <a:ext cx="200" cy="93"/>
            </a:xfrm>
            <a:custGeom>
              <a:avLst/>
              <a:gdLst>
                <a:gd name="T0" fmla="*/ 98 w 80"/>
                <a:gd name="T1" fmla="*/ 11 h 35"/>
                <a:gd name="T2" fmla="*/ 0 w 80"/>
                <a:gd name="T3" fmla="*/ 3 h 35"/>
                <a:gd name="T4" fmla="*/ 0 w 80"/>
                <a:gd name="T5" fmla="*/ 80 h 35"/>
                <a:gd name="T6" fmla="*/ 100 w 80"/>
                <a:gd name="T7" fmla="*/ 93 h 35"/>
                <a:gd name="T8" fmla="*/ 200 w 80"/>
                <a:gd name="T9" fmla="*/ 80 h 35"/>
                <a:gd name="T10" fmla="*/ 200 w 80"/>
                <a:gd name="T11" fmla="*/ 0 h 35"/>
                <a:gd name="T12" fmla="*/ 98 w 80"/>
                <a:gd name="T13" fmla="*/ 1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35"/>
                <a:gd name="T23" fmla="*/ 80 w 8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35">
                  <a:moveTo>
                    <a:pt x="39" y="4"/>
                  </a:moveTo>
                  <a:cubicBezTo>
                    <a:pt x="24" y="4"/>
                    <a:pt x="11" y="3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18" y="35"/>
                    <a:pt x="40" y="35"/>
                  </a:cubicBezTo>
                  <a:cubicBezTo>
                    <a:pt x="62" y="35"/>
                    <a:pt x="80" y="33"/>
                    <a:pt x="80" y="3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9" y="2"/>
                    <a:pt x="55" y="4"/>
                    <a:pt x="39" y="4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50"/>
            <p:cNvSpPr>
              <a:spLocks/>
            </p:cNvSpPr>
            <p:nvPr/>
          </p:nvSpPr>
          <p:spPr bwMode="auto">
            <a:xfrm>
              <a:off x="3543" y="2669"/>
              <a:ext cx="162" cy="51"/>
            </a:xfrm>
            <a:custGeom>
              <a:avLst/>
              <a:gdLst>
                <a:gd name="T0" fmla="*/ 0 w 65"/>
                <a:gd name="T1" fmla="*/ 0 h 19"/>
                <a:gd name="T2" fmla="*/ 0 w 65"/>
                <a:gd name="T3" fmla="*/ 38 h 19"/>
                <a:gd name="T4" fmla="*/ 100 w 65"/>
                <a:gd name="T5" fmla="*/ 51 h 19"/>
                <a:gd name="T6" fmla="*/ 162 w 65"/>
                <a:gd name="T7" fmla="*/ 4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19"/>
                <a:gd name="T14" fmla="*/ 65 w 65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19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18" y="19"/>
                    <a:pt x="40" y="19"/>
                  </a:cubicBezTo>
                  <a:cubicBezTo>
                    <a:pt x="49" y="19"/>
                    <a:pt x="58" y="19"/>
                    <a:pt x="65" y="18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Oval 251"/>
            <p:cNvSpPr>
              <a:spLocks noChangeArrowheads="1"/>
            </p:cNvSpPr>
            <p:nvPr/>
          </p:nvSpPr>
          <p:spPr bwMode="auto">
            <a:xfrm>
              <a:off x="3530" y="2869"/>
              <a:ext cx="223" cy="35"/>
            </a:xfrm>
            <a:prstGeom prst="ellipse">
              <a:avLst/>
            </a:prstGeom>
            <a:solidFill>
              <a:srgbClr val="D4C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" name="Oval 252"/>
            <p:cNvSpPr>
              <a:spLocks noChangeArrowheads="1"/>
            </p:cNvSpPr>
            <p:nvPr/>
          </p:nvSpPr>
          <p:spPr bwMode="auto">
            <a:xfrm>
              <a:off x="3530" y="2869"/>
              <a:ext cx="223" cy="35"/>
            </a:xfrm>
            <a:prstGeom prst="ellipse">
              <a:avLst/>
            </a:prstGeom>
            <a:solidFill>
              <a:srgbClr val="F4F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7" name="Freeform 253"/>
            <p:cNvSpPr>
              <a:spLocks/>
            </p:cNvSpPr>
            <p:nvPr/>
          </p:nvSpPr>
          <p:spPr bwMode="auto">
            <a:xfrm>
              <a:off x="3525" y="2885"/>
              <a:ext cx="233" cy="478"/>
            </a:xfrm>
            <a:custGeom>
              <a:avLst/>
              <a:gdLst>
                <a:gd name="T0" fmla="*/ 228 w 93"/>
                <a:gd name="T1" fmla="*/ 0 h 179"/>
                <a:gd name="T2" fmla="*/ 115 w 93"/>
                <a:gd name="T3" fmla="*/ 19 h 179"/>
                <a:gd name="T4" fmla="*/ 5 w 93"/>
                <a:gd name="T5" fmla="*/ 0 h 179"/>
                <a:gd name="T6" fmla="*/ 0 w 93"/>
                <a:gd name="T7" fmla="*/ 0 h 179"/>
                <a:gd name="T8" fmla="*/ 3 w 93"/>
                <a:gd name="T9" fmla="*/ 109 h 179"/>
                <a:gd name="T10" fmla="*/ 65 w 93"/>
                <a:gd name="T11" fmla="*/ 454 h 179"/>
                <a:gd name="T12" fmla="*/ 115 w 93"/>
                <a:gd name="T13" fmla="*/ 478 h 179"/>
                <a:gd name="T14" fmla="*/ 165 w 93"/>
                <a:gd name="T15" fmla="*/ 454 h 179"/>
                <a:gd name="T16" fmla="*/ 230 w 93"/>
                <a:gd name="T17" fmla="*/ 109 h 179"/>
                <a:gd name="T18" fmla="*/ 233 w 93"/>
                <a:gd name="T19" fmla="*/ 0 h 179"/>
                <a:gd name="T20" fmla="*/ 228 w 93"/>
                <a:gd name="T21" fmla="*/ 0 h 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79"/>
                <a:gd name="T35" fmla="*/ 93 w 93"/>
                <a:gd name="T36" fmla="*/ 179 h 1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79">
                  <a:moveTo>
                    <a:pt x="91" y="0"/>
                  </a:moveTo>
                  <a:cubicBezTo>
                    <a:pt x="91" y="4"/>
                    <a:pt x="71" y="7"/>
                    <a:pt x="46" y="7"/>
                  </a:cubicBezTo>
                  <a:cubicBezTo>
                    <a:pt x="22" y="7"/>
                    <a:pt x="2" y="4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25" y="168"/>
                    <a:pt x="26" y="170"/>
                  </a:cubicBezTo>
                  <a:cubicBezTo>
                    <a:pt x="30" y="175"/>
                    <a:pt x="38" y="179"/>
                    <a:pt x="46" y="179"/>
                  </a:cubicBezTo>
                  <a:cubicBezTo>
                    <a:pt x="55" y="179"/>
                    <a:pt x="63" y="175"/>
                    <a:pt x="66" y="170"/>
                  </a:cubicBezTo>
                  <a:cubicBezTo>
                    <a:pt x="68" y="168"/>
                    <a:pt x="92" y="41"/>
                    <a:pt x="92" y="41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8F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254"/>
            <p:cNvSpPr>
              <a:spLocks/>
            </p:cNvSpPr>
            <p:nvPr/>
          </p:nvSpPr>
          <p:spPr bwMode="auto">
            <a:xfrm>
              <a:off x="3533" y="2664"/>
              <a:ext cx="117" cy="675"/>
            </a:xfrm>
            <a:custGeom>
              <a:avLst/>
              <a:gdLst>
                <a:gd name="T0" fmla="*/ 117 w 47"/>
                <a:gd name="T1" fmla="*/ 675 h 253"/>
                <a:gd name="T2" fmla="*/ 80 w 47"/>
                <a:gd name="T3" fmla="*/ 651 h 253"/>
                <a:gd name="T4" fmla="*/ 22 w 47"/>
                <a:gd name="T5" fmla="*/ 325 h 253"/>
                <a:gd name="T6" fmla="*/ 0 w 47"/>
                <a:gd name="T7" fmla="*/ 0 h 253"/>
                <a:gd name="T8" fmla="*/ 0 w 47"/>
                <a:gd name="T9" fmla="*/ 0 h 253"/>
                <a:gd name="T10" fmla="*/ 5 w 47"/>
                <a:gd name="T11" fmla="*/ 312 h 253"/>
                <a:gd name="T12" fmla="*/ 7 w 47"/>
                <a:gd name="T13" fmla="*/ 333 h 253"/>
                <a:gd name="T14" fmla="*/ 62 w 47"/>
                <a:gd name="T15" fmla="*/ 651 h 253"/>
                <a:gd name="T16" fmla="*/ 100 w 47"/>
                <a:gd name="T17" fmla="*/ 675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253"/>
                <a:gd name="T29" fmla="*/ 47 w 47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253">
                  <a:moveTo>
                    <a:pt x="47" y="253"/>
                  </a:moveTo>
                  <a:cubicBezTo>
                    <a:pt x="40" y="252"/>
                    <a:pt x="35" y="249"/>
                    <a:pt x="32" y="244"/>
                  </a:cubicBezTo>
                  <a:cubicBezTo>
                    <a:pt x="30" y="242"/>
                    <a:pt x="9" y="122"/>
                    <a:pt x="9" y="1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3" y="123"/>
                    <a:pt x="3" y="125"/>
                  </a:cubicBezTo>
                  <a:cubicBezTo>
                    <a:pt x="7" y="147"/>
                    <a:pt x="24" y="243"/>
                    <a:pt x="25" y="244"/>
                  </a:cubicBezTo>
                  <a:cubicBezTo>
                    <a:pt x="27" y="248"/>
                    <a:pt x="31" y="253"/>
                    <a:pt x="40" y="253"/>
                  </a:cubicBezTo>
                </a:path>
              </a:pathLst>
            </a:custGeom>
            <a:solidFill>
              <a:srgbClr val="DA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255"/>
            <p:cNvSpPr>
              <a:spLocks/>
            </p:cNvSpPr>
            <p:nvPr/>
          </p:nvSpPr>
          <p:spPr bwMode="auto">
            <a:xfrm>
              <a:off x="3538" y="2717"/>
              <a:ext cx="75" cy="598"/>
            </a:xfrm>
            <a:custGeom>
              <a:avLst/>
              <a:gdLst>
                <a:gd name="T0" fmla="*/ 75 w 30"/>
                <a:gd name="T1" fmla="*/ 598 h 224"/>
                <a:gd name="T2" fmla="*/ 18 w 30"/>
                <a:gd name="T3" fmla="*/ 272 h 224"/>
                <a:gd name="T4" fmla="*/ 0 w 30"/>
                <a:gd name="T5" fmla="*/ 0 h 224"/>
                <a:gd name="T6" fmla="*/ 25 w 30"/>
                <a:gd name="T7" fmla="*/ 267 h 224"/>
                <a:gd name="T8" fmla="*/ 75 w 30"/>
                <a:gd name="T9" fmla="*/ 59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4"/>
                <a:gd name="T17" fmla="*/ 30 w 30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4">
                  <a:moveTo>
                    <a:pt x="30" y="224"/>
                  </a:moveTo>
                  <a:cubicBezTo>
                    <a:pt x="28" y="222"/>
                    <a:pt x="7" y="102"/>
                    <a:pt x="7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4"/>
                    <a:pt x="8" y="88"/>
                    <a:pt x="10" y="100"/>
                  </a:cubicBezTo>
                  <a:cubicBezTo>
                    <a:pt x="11" y="112"/>
                    <a:pt x="30" y="224"/>
                    <a:pt x="30" y="22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256"/>
            <p:cNvSpPr>
              <a:spLocks/>
            </p:cNvSpPr>
            <p:nvPr/>
          </p:nvSpPr>
          <p:spPr bwMode="auto">
            <a:xfrm>
              <a:off x="3533" y="2760"/>
              <a:ext cx="50" cy="491"/>
            </a:xfrm>
            <a:custGeom>
              <a:avLst/>
              <a:gdLst>
                <a:gd name="T0" fmla="*/ 3 w 20"/>
                <a:gd name="T1" fmla="*/ 0 h 184"/>
                <a:gd name="T2" fmla="*/ 0 w 20"/>
                <a:gd name="T3" fmla="*/ 216 h 184"/>
                <a:gd name="T4" fmla="*/ 3 w 20"/>
                <a:gd name="T5" fmla="*/ 240 h 184"/>
                <a:gd name="T6" fmla="*/ 13 w 20"/>
                <a:gd name="T7" fmla="*/ 294 h 184"/>
                <a:gd name="T8" fmla="*/ 50 w 20"/>
                <a:gd name="T9" fmla="*/ 491 h 184"/>
                <a:gd name="T10" fmla="*/ 50 w 20"/>
                <a:gd name="T11" fmla="*/ 491 h 184"/>
                <a:gd name="T12" fmla="*/ 23 w 20"/>
                <a:gd name="T13" fmla="*/ 291 h 184"/>
                <a:gd name="T14" fmla="*/ 13 w 20"/>
                <a:gd name="T15" fmla="*/ 237 h 184"/>
                <a:gd name="T16" fmla="*/ 10 w 20"/>
                <a:gd name="T17" fmla="*/ 216 h 184"/>
                <a:gd name="T18" fmla="*/ 3 w 20"/>
                <a:gd name="T19" fmla="*/ 0 h 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4"/>
                <a:gd name="T32" fmla="*/ 20 w 20"/>
                <a:gd name="T33" fmla="*/ 184 h 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4">
                  <a:moveTo>
                    <a:pt x="1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1" y="90"/>
                    <a:pt x="1" y="9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4" y="81"/>
                    <a:pt x="4" y="8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257"/>
            <p:cNvSpPr>
              <a:spLocks/>
            </p:cNvSpPr>
            <p:nvPr/>
          </p:nvSpPr>
          <p:spPr bwMode="auto">
            <a:xfrm>
              <a:off x="3533" y="2664"/>
              <a:ext cx="117" cy="675"/>
            </a:xfrm>
            <a:custGeom>
              <a:avLst/>
              <a:gdLst>
                <a:gd name="T0" fmla="*/ 117 w 47"/>
                <a:gd name="T1" fmla="*/ 675 h 253"/>
                <a:gd name="T2" fmla="*/ 80 w 47"/>
                <a:gd name="T3" fmla="*/ 651 h 253"/>
                <a:gd name="T4" fmla="*/ 22 w 47"/>
                <a:gd name="T5" fmla="*/ 325 h 253"/>
                <a:gd name="T6" fmla="*/ 0 w 47"/>
                <a:gd name="T7" fmla="*/ 0 h 253"/>
                <a:gd name="T8" fmla="*/ 0 w 47"/>
                <a:gd name="T9" fmla="*/ 0 h 253"/>
                <a:gd name="T10" fmla="*/ 5 w 47"/>
                <a:gd name="T11" fmla="*/ 312 h 253"/>
                <a:gd name="T12" fmla="*/ 7 w 47"/>
                <a:gd name="T13" fmla="*/ 333 h 253"/>
                <a:gd name="T14" fmla="*/ 62 w 47"/>
                <a:gd name="T15" fmla="*/ 651 h 253"/>
                <a:gd name="T16" fmla="*/ 100 w 47"/>
                <a:gd name="T17" fmla="*/ 675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253"/>
                <a:gd name="T29" fmla="*/ 47 w 47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253">
                  <a:moveTo>
                    <a:pt x="47" y="253"/>
                  </a:moveTo>
                  <a:cubicBezTo>
                    <a:pt x="40" y="252"/>
                    <a:pt x="35" y="249"/>
                    <a:pt x="32" y="244"/>
                  </a:cubicBezTo>
                  <a:cubicBezTo>
                    <a:pt x="30" y="242"/>
                    <a:pt x="9" y="122"/>
                    <a:pt x="9" y="1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3" y="123"/>
                    <a:pt x="3" y="125"/>
                  </a:cubicBezTo>
                  <a:cubicBezTo>
                    <a:pt x="7" y="147"/>
                    <a:pt x="24" y="243"/>
                    <a:pt x="25" y="244"/>
                  </a:cubicBezTo>
                  <a:cubicBezTo>
                    <a:pt x="27" y="248"/>
                    <a:pt x="31" y="253"/>
                    <a:pt x="40" y="253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258"/>
            <p:cNvSpPr>
              <a:spLocks/>
            </p:cNvSpPr>
            <p:nvPr/>
          </p:nvSpPr>
          <p:spPr bwMode="auto">
            <a:xfrm>
              <a:off x="3538" y="2893"/>
              <a:ext cx="112" cy="446"/>
            </a:xfrm>
            <a:custGeom>
              <a:avLst/>
              <a:gdLst>
                <a:gd name="T0" fmla="*/ 75 w 45"/>
                <a:gd name="T1" fmla="*/ 422 h 167"/>
                <a:gd name="T2" fmla="*/ 17 w 45"/>
                <a:gd name="T3" fmla="*/ 96 h 167"/>
                <a:gd name="T4" fmla="*/ 10 w 45"/>
                <a:gd name="T5" fmla="*/ 3 h 167"/>
                <a:gd name="T6" fmla="*/ 0 w 45"/>
                <a:gd name="T7" fmla="*/ 0 h 167"/>
                <a:gd name="T8" fmla="*/ 0 w 45"/>
                <a:gd name="T9" fmla="*/ 83 h 167"/>
                <a:gd name="T10" fmla="*/ 2 w 45"/>
                <a:gd name="T11" fmla="*/ 104 h 167"/>
                <a:gd name="T12" fmla="*/ 57 w 45"/>
                <a:gd name="T13" fmla="*/ 422 h 167"/>
                <a:gd name="T14" fmla="*/ 95 w 45"/>
                <a:gd name="T15" fmla="*/ 446 h 167"/>
                <a:gd name="T16" fmla="*/ 112 w 45"/>
                <a:gd name="T17" fmla="*/ 446 h 167"/>
                <a:gd name="T18" fmla="*/ 75 w 45"/>
                <a:gd name="T19" fmla="*/ 42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167"/>
                <a:gd name="T32" fmla="*/ 45 w 4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167">
                  <a:moveTo>
                    <a:pt x="30" y="158"/>
                  </a:moveTo>
                  <a:cubicBezTo>
                    <a:pt x="28" y="156"/>
                    <a:pt x="7" y="36"/>
                    <a:pt x="7" y="3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7"/>
                    <a:pt x="1" y="39"/>
                  </a:cubicBezTo>
                  <a:cubicBezTo>
                    <a:pt x="5" y="61"/>
                    <a:pt x="22" y="157"/>
                    <a:pt x="23" y="158"/>
                  </a:cubicBezTo>
                  <a:cubicBezTo>
                    <a:pt x="25" y="162"/>
                    <a:pt x="29" y="167"/>
                    <a:pt x="38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6"/>
                    <a:pt x="33" y="163"/>
                    <a:pt x="30" y="158"/>
                  </a:cubicBezTo>
                  <a:close/>
                </a:path>
              </a:pathLst>
            </a:custGeom>
            <a:solidFill>
              <a:srgbClr val="C0D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259"/>
            <p:cNvSpPr>
              <a:spLocks/>
            </p:cNvSpPr>
            <p:nvPr/>
          </p:nvSpPr>
          <p:spPr bwMode="auto">
            <a:xfrm>
              <a:off x="3548" y="2875"/>
              <a:ext cx="5" cy="21"/>
            </a:xfrm>
            <a:custGeom>
              <a:avLst/>
              <a:gdLst>
                <a:gd name="T0" fmla="*/ 5 w 2"/>
                <a:gd name="T1" fmla="*/ 21 h 8"/>
                <a:gd name="T2" fmla="*/ 3 w 2"/>
                <a:gd name="T3" fmla="*/ 0 h 8"/>
                <a:gd name="T4" fmla="*/ 0 w 2"/>
                <a:gd name="T5" fmla="*/ 3 h 8"/>
                <a:gd name="T6" fmla="*/ 0 w 2"/>
                <a:gd name="T7" fmla="*/ 21 h 8"/>
                <a:gd name="T8" fmla="*/ 5 w 2"/>
                <a:gd name="T9" fmla="*/ 2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2" y="8"/>
                  </a:moveTo>
                  <a:cubicBezTo>
                    <a:pt x="2" y="6"/>
                    <a:pt x="2" y="3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D7E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260"/>
            <p:cNvSpPr>
              <a:spLocks/>
            </p:cNvSpPr>
            <p:nvPr/>
          </p:nvSpPr>
          <p:spPr bwMode="auto">
            <a:xfrm>
              <a:off x="3548" y="2896"/>
              <a:ext cx="65" cy="419"/>
            </a:xfrm>
            <a:custGeom>
              <a:avLst/>
              <a:gdLst>
                <a:gd name="T0" fmla="*/ 8 w 26"/>
                <a:gd name="T1" fmla="*/ 93 h 157"/>
                <a:gd name="T2" fmla="*/ 65 w 26"/>
                <a:gd name="T3" fmla="*/ 419 h 157"/>
                <a:gd name="T4" fmla="*/ 15 w 26"/>
                <a:gd name="T5" fmla="*/ 88 h 157"/>
                <a:gd name="T6" fmla="*/ 5 w 26"/>
                <a:gd name="T7" fmla="*/ 0 h 157"/>
                <a:gd name="T8" fmla="*/ 0 w 26"/>
                <a:gd name="T9" fmla="*/ 0 h 157"/>
                <a:gd name="T10" fmla="*/ 8 w 26"/>
                <a:gd name="T11" fmla="*/ 93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57"/>
                <a:gd name="T20" fmla="*/ 26 w 26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57">
                  <a:moveTo>
                    <a:pt x="3" y="35"/>
                  </a:moveTo>
                  <a:cubicBezTo>
                    <a:pt x="3" y="35"/>
                    <a:pt x="24" y="155"/>
                    <a:pt x="26" y="157"/>
                  </a:cubicBezTo>
                  <a:cubicBezTo>
                    <a:pt x="26" y="157"/>
                    <a:pt x="7" y="45"/>
                    <a:pt x="6" y="33"/>
                  </a:cubicBezTo>
                  <a:cubicBezTo>
                    <a:pt x="5" y="28"/>
                    <a:pt x="4" y="15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CCD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261"/>
            <p:cNvSpPr>
              <a:spLocks noEditPoints="1"/>
            </p:cNvSpPr>
            <p:nvPr/>
          </p:nvSpPr>
          <p:spPr bwMode="auto">
            <a:xfrm>
              <a:off x="3645" y="2680"/>
              <a:ext cx="103" cy="669"/>
            </a:xfrm>
            <a:custGeom>
              <a:avLst/>
              <a:gdLst>
                <a:gd name="T0" fmla="*/ 103 w 41"/>
                <a:gd name="T1" fmla="*/ 0 h 251"/>
                <a:gd name="T2" fmla="*/ 93 w 41"/>
                <a:gd name="T3" fmla="*/ 296 h 251"/>
                <a:gd name="T4" fmla="*/ 90 w 41"/>
                <a:gd name="T5" fmla="*/ 317 h 251"/>
                <a:gd name="T6" fmla="*/ 33 w 41"/>
                <a:gd name="T7" fmla="*/ 645 h 251"/>
                <a:gd name="T8" fmla="*/ 0 w 41"/>
                <a:gd name="T9" fmla="*/ 669 h 251"/>
                <a:gd name="T10" fmla="*/ 0 w 41"/>
                <a:gd name="T11" fmla="*/ 669 h 251"/>
                <a:gd name="T12" fmla="*/ 43 w 41"/>
                <a:gd name="T13" fmla="*/ 648 h 251"/>
                <a:gd name="T14" fmla="*/ 100 w 41"/>
                <a:gd name="T15" fmla="*/ 320 h 251"/>
                <a:gd name="T16" fmla="*/ 103 w 41"/>
                <a:gd name="T17" fmla="*/ 296 h 251"/>
                <a:gd name="T18" fmla="*/ 103 w 41"/>
                <a:gd name="T19" fmla="*/ 0 h 251"/>
                <a:gd name="T20" fmla="*/ 43 w 41"/>
                <a:gd name="T21" fmla="*/ 648 h 251"/>
                <a:gd name="T22" fmla="*/ 43 w 41"/>
                <a:gd name="T23" fmla="*/ 648 h 251"/>
                <a:gd name="T24" fmla="*/ 43 w 41"/>
                <a:gd name="T25" fmla="*/ 648 h 251"/>
                <a:gd name="T26" fmla="*/ 43 w 41"/>
                <a:gd name="T27" fmla="*/ 648 h 251"/>
                <a:gd name="T28" fmla="*/ 43 w 41"/>
                <a:gd name="T29" fmla="*/ 650 h 251"/>
                <a:gd name="T30" fmla="*/ 43 w 41"/>
                <a:gd name="T31" fmla="*/ 648 h 251"/>
                <a:gd name="T32" fmla="*/ 43 w 41"/>
                <a:gd name="T33" fmla="*/ 650 h 2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251"/>
                <a:gd name="T53" fmla="*/ 41 w 41"/>
                <a:gd name="T54" fmla="*/ 251 h 2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251">
                  <a:moveTo>
                    <a:pt x="41" y="0"/>
                  </a:moveTo>
                  <a:cubicBezTo>
                    <a:pt x="41" y="4"/>
                    <a:pt x="37" y="110"/>
                    <a:pt x="37" y="111"/>
                  </a:cubicBezTo>
                  <a:cubicBezTo>
                    <a:pt x="37" y="111"/>
                    <a:pt x="36" y="119"/>
                    <a:pt x="36" y="119"/>
                  </a:cubicBezTo>
                  <a:cubicBezTo>
                    <a:pt x="26" y="178"/>
                    <a:pt x="14" y="238"/>
                    <a:pt x="13" y="242"/>
                  </a:cubicBezTo>
                  <a:cubicBezTo>
                    <a:pt x="12" y="245"/>
                    <a:pt x="8" y="251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0" y="251"/>
                    <a:pt x="15" y="248"/>
                    <a:pt x="17" y="243"/>
                  </a:cubicBezTo>
                  <a:cubicBezTo>
                    <a:pt x="17" y="242"/>
                    <a:pt x="20" y="231"/>
                    <a:pt x="40" y="120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7"/>
                    <a:pt x="41" y="4"/>
                    <a:pt x="41" y="0"/>
                  </a:cubicBezTo>
                  <a:close/>
                  <a:moveTo>
                    <a:pt x="17" y="243"/>
                  </a:moveTo>
                  <a:cubicBezTo>
                    <a:pt x="17" y="243"/>
                    <a:pt x="17" y="243"/>
                    <a:pt x="17" y="243"/>
                  </a:cubicBezTo>
                  <a:cubicBezTo>
                    <a:pt x="17" y="243"/>
                    <a:pt x="17" y="243"/>
                    <a:pt x="17" y="243"/>
                  </a:cubicBezTo>
                  <a:cubicBezTo>
                    <a:pt x="17" y="243"/>
                    <a:pt x="17" y="243"/>
                    <a:pt x="17" y="243"/>
                  </a:cubicBezTo>
                  <a:close/>
                  <a:moveTo>
                    <a:pt x="17" y="244"/>
                  </a:moveTo>
                  <a:cubicBezTo>
                    <a:pt x="17" y="244"/>
                    <a:pt x="17" y="243"/>
                    <a:pt x="17" y="243"/>
                  </a:cubicBezTo>
                  <a:cubicBezTo>
                    <a:pt x="17" y="243"/>
                    <a:pt x="17" y="244"/>
                    <a:pt x="17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262"/>
            <p:cNvSpPr>
              <a:spLocks/>
            </p:cNvSpPr>
            <p:nvPr/>
          </p:nvSpPr>
          <p:spPr bwMode="auto">
            <a:xfrm>
              <a:off x="3585" y="2667"/>
              <a:ext cx="163" cy="682"/>
            </a:xfrm>
            <a:custGeom>
              <a:avLst/>
              <a:gdLst>
                <a:gd name="T0" fmla="*/ 158 w 65"/>
                <a:gd name="T1" fmla="*/ 3 h 256"/>
                <a:gd name="T2" fmla="*/ 55 w 65"/>
                <a:gd name="T3" fmla="*/ 11 h 256"/>
                <a:gd name="T4" fmla="*/ 0 w 65"/>
                <a:gd name="T5" fmla="*/ 8 h 256"/>
                <a:gd name="T6" fmla="*/ 80 w 65"/>
                <a:gd name="T7" fmla="*/ 21 h 256"/>
                <a:gd name="T8" fmla="*/ 133 w 65"/>
                <a:gd name="T9" fmla="*/ 75 h 256"/>
                <a:gd name="T10" fmla="*/ 133 w 65"/>
                <a:gd name="T11" fmla="*/ 296 h 256"/>
                <a:gd name="T12" fmla="*/ 130 w 65"/>
                <a:gd name="T13" fmla="*/ 322 h 256"/>
                <a:gd name="T14" fmla="*/ 80 w 65"/>
                <a:gd name="T15" fmla="*/ 658 h 256"/>
                <a:gd name="T16" fmla="*/ 43 w 65"/>
                <a:gd name="T17" fmla="*/ 682 h 256"/>
                <a:gd name="T18" fmla="*/ 60 w 65"/>
                <a:gd name="T19" fmla="*/ 682 h 256"/>
                <a:gd name="T20" fmla="*/ 98 w 65"/>
                <a:gd name="T21" fmla="*/ 658 h 256"/>
                <a:gd name="T22" fmla="*/ 155 w 65"/>
                <a:gd name="T23" fmla="*/ 330 h 256"/>
                <a:gd name="T24" fmla="*/ 158 w 65"/>
                <a:gd name="T25" fmla="*/ 309 h 256"/>
                <a:gd name="T26" fmla="*/ 163 w 65"/>
                <a:gd name="T27" fmla="*/ 13 h 256"/>
                <a:gd name="T28" fmla="*/ 158 w 65"/>
                <a:gd name="T29" fmla="*/ 3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256"/>
                <a:gd name="T47" fmla="*/ 65 w 65"/>
                <a:gd name="T48" fmla="*/ 256 h 2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256">
                  <a:moveTo>
                    <a:pt x="63" y="1"/>
                  </a:moveTo>
                  <a:cubicBezTo>
                    <a:pt x="52" y="3"/>
                    <a:pt x="38" y="4"/>
                    <a:pt x="22" y="4"/>
                  </a:cubicBezTo>
                  <a:cubicBezTo>
                    <a:pt x="14" y="4"/>
                    <a:pt x="7" y="4"/>
                    <a:pt x="0" y="3"/>
                  </a:cubicBezTo>
                  <a:cubicBezTo>
                    <a:pt x="9" y="6"/>
                    <a:pt x="24" y="8"/>
                    <a:pt x="32" y="8"/>
                  </a:cubicBezTo>
                  <a:cubicBezTo>
                    <a:pt x="40" y="9"/>
                    <a:pt x="52" y="10"/>
                    <a:pt x="53" y="28"/>
                  </a:cubicBezTo>
                  <a:cubicBezTo>
                    <a:pt x="54" y="42"/>
                    <a:pt x="54" y="89"/>
                    <a:pt x="53" y="111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34" y="245"/>
                    <a:pt x="32" y="247"/>
                  </a:cubicBezTo>
                  <a:cubicBezTo>
                    <a:pt x="29" y="252"/>
                    <a:pt x="24" y="255"/>
                    <a:pt x="17" y="256"/>
                  </a:cubicBezTo>
                  <a:cubicBezTo>
                    <a:pt x="24" y="256"/>
                    <a:pt x="24" y="256"/>
                    <a:pt x="24" y="256"/>
                  </a:cubicBezTo>
                  <a:cubicBezTo>
                    <a:pt x="33" y="256"/>
                    <a:pt x="37" y="251"/>
                    <a:pt x="39" y="247"/>
                  </a:cubicBezTo>
                  <a:cubicBezTo>
                    <a:pt x="40" y="246"/>
                    <a:pt x="59" y="146"/>
                    <a:pt x="62" y="124"/>
                  </a:cubicBezTo>
                  <a:cubicBezTo>
                    <a:pt x="63" y="122"/>
                    <a:pt x="63" y="116"/>
                    <a:pt x="63" y="116"/>
                  </a:cubicBezTo>
                  <a:cubicBezTo>
                    <a:pt x="63" y="116"/>
                    <a:pt x="65" y="9"/>
                    <a:pt x="65" y="5"/>
                  </a:cubicBezTo>
                  <a:cubicBezTo>
                    <a:pt x="65" y="2"/>
                    <a:pt x="65" y="0"/>
                    <a:pt x="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263"/>
            <p:cNvSpPr>
              <a:spLocks/>
            </p:cNvSpPr>
            <p:nvPr/>
          </p:nvSpPr>
          <p:spPr bwMode="auto">
            <a:xfrm>
              <a:off x="3585" y="2669"/>
              <a:ext cx="158" cy="48"/>
            </a:xfrm>
            <a:custGeom>
              <a:avLst/>
              <a:gdLst>
                <a:gd name="T0" fmla="*/ 158 w 63"/>
                <a:gd name="T1" fmla="*/ 37 h 18"/>
                <a:gd name="T2" fmla="*/ 158 w 63"/>
                <a:gd name="T3" fmla="*/ 0 h 18"/>
                <a:gd name="T4" fmla="*/ 55 w 63"/>
                <a:gd name="T5" fmla="*/ 8 h 18"/>
                <a:gd name="T6" fmla="*/ 0 w 63"/>
                <a:gd name="T7" fmla="*/ 5 h 18"/>
                <a:gd name="T8" fmla="*/ 80 w 63"/>
                <a:gd name="T9" fmla="*/ 19 h 18"/>
                <a:gd name="T10" fmla="*/ 128 w 63"/>
                <a:gd name="T11" fmla="*/ 48 h 18"/>
                <a:gd name="T12" fmla="*/ 158 w 63"/>
                <a:gd name="T13" fmla="*/ 3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8"/>
                <a:gd name="T23" fmla="*/ 63 w 6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8">
                  <a:moveTo>
                    <a:pt x="63" y="14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2" y="2"/>
                    <a:pt x="38" y="3"/>
                    <a:pt x="22" y="3"/>
                  </a:cubicBezTo>
                  <a:cubicBezTo>
                    <a:pt x="14" y="3"/>
                    <a:pt x="7" y="3"/>
                    <a:pt x="0" y="2"/>
                  </a:cubicBezTo>
                  <a:cubicBezTo>
                    <a:pt x="9" y="5"/>
                    <a:pt x="24" y="7"/>
                    <a:pt x="32" y="7"/>
                  </a:cubicBezTo>
                  <a:cubicBezTo>
                    <a:pt x="38" y="8"/>
                    <a:pt x="47" y="9"/>
                    <a:pt x="51" y="18"/>
                  </a:cubicBezTo>
                  <a:cubicBezTo>
                    <a:pt x="58" y="17"/>
                    <a:pt x="63" y="15"/>
                    <a:pt x="63" y="1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264"/>
            <p:cNvSpPr>
              <a:spLocks/>
            </p:cNvSpPr>
            <p:nvPr/>
          </p:nvSpPr>
          <p:spPr bwMode="auto">
            <a:xfrm>
              <a:off x="3720" y="2875"/>
              <a:ext cx="25" cy="24"/>
            </a:xfrm>
            <a:custGeom>
              <a:avLst/>
              <a:gdLst>
                <a:gd name="T0" fmla="*/ 25 w 10"/>
                <a:gd name="T1" fmla="*/ 5 h 9"/>
                <a:gd name="T2" fmla="*/ 0 w 10"/>
                <a:gd name="T3" fmla="*/ 0 h 9"/>
                <a:gd name="T4" fmla="*/ 0 w 10"/>
                <a:gd name="T5" fmla="*/ 24 h 9"/>
                <a:gd name="T6" fmla="*/ 25 w 10"/>
                <a:gd name="T7" fmla="*/ 19 h 9"/>
                <a:gd name="T8" fmla="*/ 25 w 10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2"/>
                  </a:moveTo>
                  <a:cubicBezTo>
                    <a:pt x="7" y="1"/>
                    <a:pt x="4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4" y="8"/>
                    <a:pt x="7" y="8"/>
                    <a:pt x="10" y="7"/>
                  </a:cubicBezTo>
                  <a:cubicBezTo>
                    <a:pt x="10" y="5"/>
                    <a:pt x="10" y="3"/>
                    <a:pt x="10" y="2"/>
                  </a:cubicBezTo>
                  <a:close/>
                </a:path>
              </a:pathLst>
            </a:custGeom>
            <a:solidFill>
              <a:srgbClr val="D7E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265"/>
            <p:cNvSpPr>
              <a:spLocks/>
            </p:cNvSpPr>
            <p:nvPr/>
          </p:nvSpPr>
          <p:spPr bwMode="auto">
            <a:xfrm>
              <a:off x="3628" y="2893"/>
              <a:ext cx="117" cy="456"/>
            </a:xfrm>
            <a:custGeom>
              <a:avLst/>
              <a:gdLst>
                <a:gd name="T0" fmla="*/ 115 w 47"/>
                <a:gd name="T1" fmla="*/ 83 h 171"/>
                <a:gd name="T2" fmla="*/ 117 w 47"/>
                <a:gd name="T3" fmla="*/ 0 h 171"/>
                <a:gd name="T4" fmla="*/ 92 w 47"/>
                <a:gd name="T5" fmla="*/ 5 h 171"/>
                <a:gd name="T6" fmla="*/ 90 w 47"/>
                <a:gd name="T7" fmla="*/ 69 h 171"/>
                <a:gd name="T8" fmla="*/ 87 w 47"/>
                <a:gd name="T9" fmla="*/ 96 h 171"/>
                <a:gd name="T10" fmla="*/ 37 w 47"/>
                <a:gd name="T11" fmla="*/ 432 h 171"/>
                <a:gd name="T12" fmla="*/ 0 w 47"/>
                <a:gd name="T13" fmla="*/ 456 h 171"/>
                <a:gd name="T14" fmla="*/ 17 w 47"/>
                <a:gd name="T15" fmla="*/ 456 h 171"/>
                <a:gd name="T16" fmla="*/ 55 w 47"/>
                <a:gd name="T17" fmla="*/ 432 h 171"/>
                <a:gd name="T18" fmla="*/ 112 w 47"/>
                <a:gd name="T19" fmla="*/ 104 h 171"/>
                <a:gd name="T20" fmla="*/ 115 w 47"/>
                <a:gd name="T21" fmla="*/ 83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1"/>
                <a:gd name="T35" fmla="*/ 47 w 47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1">
                  <a:moveTo>
                    <a:pt x="46" y="31"/>
                  </a:moveTo>
                  <a:cubicBezTo>
                    <a:pt x="46" y="31"/>
                    <a:pt x="46" y="17"/>
                    <a:pt x="47" y="0"/>
                  </a:cubicBezTo>
                  <a:cubicBezTo>
                    <a:pt x="44" y="1"/>
                    <a:pt x="41" y="1"/>
                    <a:pt x="37" y="2"/>
                  </a:cubicBezTo>
                  <a:cubicBezTo>
                    <a:pt x="36" y="11"/>
                    <a:pt x="36" y="20"/>
                    <a:pt x="36" y="2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17" y="160"/>
                    <a:pt x="15" y="162"/>
                  </a:cubicBezTo>
                  <a:cubicBezTo>
                    <a:pt x="12" y="167"/>
                    <a:pt x="7" y="170"/>
                    <a:pt x="0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16" y="171"/>
                    <a:pt x="20" y="166"/>
                    <a:pt x="22" y="162"/>
                  </a:cubicBezTo>
                  <a:cubicBezTo>
                    <a:pt x="23" y="161"/>
                    <a:pt x="42" y="61"/>
                    <a:pt x="45" y="39"/>
                  </a:cubicBezTo>
                  <a:cubicBezTo>
                    <a:pt x="46" y="37"/>
                    <a:pt x="46" y="31"/>
                    <a:pt x="46" y="31"/>
                  </a:cubicBezTo>
                  <a:close/>
                </a:path>
              </a:pathLst>
            </a:custGeom>
            <a:solidFill>
              <a:srgbClr val="CCD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266"/>
            <p:cNvSpPr>
              <a:spLocks/>
            </p:cNvSpPr>
            <p:nvPr/>
          </p:nvSpPr>
          <p:spPr bwMode="auto">
            <a:xfrm>
              <a:off x="3665" y="2741"/>
              <a:ext cx="55" cy="584"/>
            </a:xfrm>
            <a:custGeom>
              <a:avLst/>
              <a:gdLst>
                <a:gd name="T0" fmla="*/ 43 w 22"/>
                <a:gd name="T1" fmla="*/ 251 h 219"/>
                <a:gd name="T2" fmla="*/ 53 w 22"/>
                <a:gd name="T3" fmla="*/ 0 h 219"/>
                <a:gd name="T4" fmla="*/ 53 w 22"/>
                <a:gd name="T5" fmla="*/ 221 h 219"/>
                <a:gd name="T6" fmla="*/ 50 w 22"/>
                <a:gd name="T7" fmla="*/ 248 h 219"/>
                <a:gd name="T8" fmla="*/ 0 w 22"/>
                <a:gd name="T9" fmla="*/ 584 h 219"/>
                <a:gd name="T10" fmla="*/ 43 w 22"/>
                <a:gd name="T11" fmla="*/ 251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19"/>
                <a:gd name="T20" fmla="*/ 22 w 22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19">
                  <a:moveTo>
                    <a:pt x="17" y="94"/>
                  </a:moveTo>
                  <a:cubicBezTo>
                    <a:pt x="19" y="79"/>
                    <a:pt x="20" y="17"/>
                    <a:pt x="21" y="0"/>
                  </a:cubicBezTo>
                  <a:cubicBezTo>
                    <a:pt x="22" y="14"/>
                    <a:pt x="22" y="61"/>
                    <a:pt x="21" y="8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93"/>
                    <a:pt x="2" y="217"/>
                    <a:pt x="0" y="219"/>
                  </a:cubicBezTo>
                  <a:cubicBezTo>
                    <a:pt x="0" y="219"/>
                    <a:pt x="15" y="109"/>
                    <a:pt x="17" y="94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267"/>
            <p:cNvSpPr>
              <a:spLocks/>
            </p:cNvSpPr>
            <p:nvPr/>
          </p:nvSpPr>
          <p:spPr bwMode="auto">
            <a:xfrm>
              <a:off x="3713" y="2872"/>
              <a:ext cx="7" cy="27"/>
            </a:xfrm>
            <a:custGeom>
              <a:avLst/>
              <a:gdLst>
                <a:gd name="T0" fmla="*/ 0 w 3"/>
                <a:gd name="T1" fmla="*/ 27 h 10"/>
                <a:gd name="T2" fmla="*/ 7 w 3"/>
                <a:gd name="T3" fmla="*/ 27 h 10"/>
                <a:gd name="T4" fmla="*/ 7 w 3"/>
                <a:gd name="T5" fmla="*/ 3 h 10"/>
                <a:gd name="T6" fmla="*/ 0 w 3"/>
                <a:gd name="T7" fmla="*/ 0 h 10"/>
                <a:gd name="T8" fmla="*/ 0 w 3"/>
                <a:gd name="T9" fmla="*/ 2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0"/>
                <a:gd name="T17" fmla="*/ 3 w 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0">
                  <a:moveTo>
                    <a:pt x="0" y="10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3" y="7"/>
                    <a:pt x="3" y="4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C0D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268"/>
            <p:cNvSpPr>
              <a:spLocks/>
            </p:cNvSpPr>
            <p:nvPr/>
          </p:nvSpPr>
          <p:spPr bwMode="auto">
            <a:xfrm>
              <a:off x="3665" y="2899"/>
              <a:ext cx="55" cy="426"/>
            </a:xfrm>
            <a:custGeom>
              <a:avLst/>
              <a:gdLst>
                <a:gd name="T0" fmla="*/ 53 w 22"/>
                <a:gd name="T1" fmla="*/ 64 h 160"/>
                <a:gd name="T2" fmla="*/ 55 w 22"/>
                <a:gd name="T3" fmla="*/ 0 h 160"/>
                <a:gd name="T4" fmla="*/ 48 w 22"/>
                <a:gd name="T5" fmla="*/ 0 h 160"/>
                <a:gd name="T6" fmla="*/ 43 w 22"/>
                <a:gd name="T7" fmla="*/ 93 h 160"/>
                <a:gd name="T8" fmla="*/ 0 w 22"/>
                <a:gd name="T9" fmla="*/ 426 h 160"/>
                <a:gd name="T10" fmla="*/ 50 w 22"/>
                <a:gd name="T11" fmla="*/ 91 h 160"/>
                <a:gd name="T12" fmla="*/ 53 w 22"/>
                <a:gd name="T13" fmla="*/ 64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60"/>
                <a:gd name="T23" fmla="*/ 22 w 22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60">
                  <a:moveTo>
                    <a:pt x="21" y="24"/>
                  </a:moveTo>
                  <a:cubicBezTo>
                    <a:pt x="21" y="18"/>
                    <a:pt x="21" y="9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16"/>
                    <a:pt x="18" y="29"/>
                    <a:pt x="17" y="35"/>
                  </a:cubicBezTo>
                  <a:cubicBezTo>
                    <a:pt x="15" y="50"/>
                    <a:pt x="0" y="160"/>
                    <a:pt x="0" y="160"/>
                  </a:cubicBezTo>
                  <a:cubicBezTo>
                    <a:pt x="2" y="158"/>
                    <a:pt x="20" y="34"/>
                    <a:pt x="20" y="34"/>
                  </a:cubicBezTo>
                  <a:lnTo>
                    <a:pt x="21" y="24"/>
                  </a:lnTo>
                  <a:close/>
                </a:path>
              </a:pathLst>
            </a:custGeom>
            <a:solidFill>
              <a:srgbClr val="AA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269"/>
            <p:cNvSpPr>
              <a:spLocks/>
            </p:cNvSpPr>
            <p:nvPr/>
          </p:nvSpPr>
          <p:spPr bwMode="auto">
            <a:xfrm>
              <a:off x="3680" y="2611"/>
              <a:ext cx="105" cy="53"/>
            </a:xfrm>
            <a:custGeom>
              <a:avLst/>
              <a:gdLst>
                <a:gd name="T0" fmla="*/ 0 w 42"/>
                <a:gd name="T1" fmla="*/ 53 h 20"/>
                <a:gd name="T2" fmla="*/ 105 w 42"/>
                <a:gd name="T3" fmla="*/ 24 h 20"/>
                <a:gd name="T4" fmla="*/ 105 w 42"/>
                <a:gd name="T5" fmla="*/ 0 h 20"/>
                <a:gd name="T6" fmla="*/ 0 w 42"/>
                <a:gd name="T7" fmla="*/ 32 h 20"/>
                <a:gd name="T8" fmla="*/ 0 w 42"/>
                <a:gd name="T9" fmla="*/ 5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0"/>
                <a:gd name="T17" fmla="*/ 42 w 4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0">
                  <a:moveTo>
                    <a:pt x="0" y="20"/>
                  </a:moveTo>
                  <a:cubicBezTo>
                    <a:pt x="25" y="19"/>
                    <a:pt x="42" y="14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25" y="10"/>
                    <a:pt x="0" y="12"/>
                  </a:cubicBezTo>
                  <a:cubicBezTo>
                    <a:pt x="1" y="15"/>
                    <a:pt x="1" y="18"/>
                    <a:pt x="0" y="20"/>
                  </a:cubicBezTo>
                  <a:close/>
                </a:path>
              </a:pathLst>
            </a:custGeom>
            <a:solidFill>
              <a:srgbClr val="2F8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270"/>
            <p:cNvSpPr>
              <a:spLocks/>
            </p:cNvSpPr>
            <p:nvPr/>
          </p:nvSpPr>
          <p:spPr bwMode="auto">
            <a:xfrm>
              <a:off x="3518" y="2629"/>
              <a:ext cx="57" cy="32"/>
            </a:xfrm>
            <a:custGeom>
              <a:avLst/>
              <a:gdLst>
                <a:gd name="T0" fmla="*/ 0 w 23"/>
                <a:gd name="T1" fmla="*/ 21 h 12"/>
                <a:gd name="T2" fmla="*/ 57 w 23"/>
                <a:gd name="T3" fmla="*/ 32 h 12"/>
                <a:gd name="T4" fmla="*/ 57 w 23"/>
                <a:gd name="T5" fmla="*/ 11 h 12"/>
                <a:gd name="T6" fmla="*/ 0 w 23"/>
                <a:gd name="T7" fmla="*/ 0 h 12"/>
                <a:gd name="T8" fmla="*/ 0 w 23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8"/>
                  </a:moveTo>
                  <a:cubicBezTo>
                    <a:pt x="6" y="10"/>
                    <a:pt x="14" y="11"/>
                    <a:pt x="23" y="1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4" y="3"/>
                    <a:pt x="6" y="1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A8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271"/>
            <p:cNvSpPr>
              <a:spLocks/>
            </p:cNvSpPr>
            <p:nvPr/>
          </p:nvSpPr>
          <p:spPr bwMode="auto">
            <a:xfrm>
              <a:off x="3553" y="2637"/>
              <a:ext cx="15" cy="24"/>
            </a:xfrm>
            <a:custGeom>
              <a:avLst/>
              <a:gdLst>
                <a:gd name="T0" fmla="*/ 0 w 6"/>
                <a:gd name="T1" fmla="*/ 21 h 9"/>
                <a:gd name="T2" fmla="*/ 15 w 6"/>
                <a:gd name="T3" fmla="*/ 24 h 9"/>
                <a:gd name="T4" fmla="*/ 15 w 6"/>
                <a:gd name="T5" fmla="*/ 3 h 9"/>
                <a:gd name="T6" fmla="*/ 0 w 6"/>
                <a:gd name="T7" fmla="*/ 0 h 9"/>
                <a:gd name="T8" fmla="*/ 0 w 6"/>
                <a:gd name="T9" fmla="*/ 2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8"/>
                  </a:moveTo>
                  <a:cubicBezTo>
                    <a:pt x="2" y="9"/>
                    <a:pt x="4" y="9"/>
                    <a:pt x="6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272"/>
            <p:cNvSpPr>
              <a:spLocks/>
            </p:cNvSpPr>
            <p:nvPr/>
          </p:nvSpPr>
          <p:spPr bwMode="auto">
            <a:xfrm>
              <a:off x="3758" y="2621"/>
              <a:ext cx="20" cy="32"/>
            </a:xfrm>
            <a:custGeom>
              <a:avLst/>
              <a:gdLst>
                <a:gd name="T0" fmla="*/ 20 w 8"/>
                <a:gd name="T1" fmla="*/ 0 h 12"/>
                <a:gd name="T2" fmla="*/ 0 w 8"/>
                <a:gd name="T3" fmla="*/ 11 h 12"/>
                <a:gd name="T4" fmla="*/ 0 w 8"/>
                <a:gd name="T5" fmla="*/ 32 h 12"/>
                <a:gd name="T6" fmla="*/ 20 w 8"/>
                <a:gd name="T7" fmla="*/ 24 h 12"/>
                <a:gd name="T8" fmla="*/ 20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8" y="0"/>
                  </a:moveTo>
                  <a:cubicBezTo>
                    <a:pt x="6" y="2"/>
                    <a:pt x="3" y="3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1"/>
                    <a:pt x="6" y="10"/>
                    <a:pt x="8" y="9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56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273"/>
            <p:cNvSpPr>
              <a:spLocks/>
            </p:cNvSpPr>
            <p:nvPr/>
          </p:nvSpPr>
          <p:spPr bwMode="auto">
            <a:xfrm>
              <a:off x="3538" y="2877"/>
              <a:ext cx="10" cy="19"/>
            </a:xfrm>
            <a:custGeom>
              <a:avLst/>
              <a:gdLst>
                <a:gd name="T0" fmla="*/ 10 w 4"/>
                <a:gd name="T1" fmla="*/ 19 h 7"/>
                <a:gd name="T2" fmla="*/ 10 w 4"/>
                <a:gd name="T3" fmla="*/ 0 h 7"/>
                <a:gd name="T4" fmla="*/ 0 w 4"/>
                <a:gd name="T5" fmla="*/ 3 h 7"/>
                <a:gd name="T6" fmla="*/ 0 w 4"/>
                <a:gd name="T7" fmla="*/ 16 h 7"/>
                <a:gd name="T8" fmla="*/ 10 w 4"/>
                <a:gd name="T9" fmla="*/ 1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4" y="7"/>
                  </a:cubicBezTo>
                  <a:close/>
                </a:path>
              </a:pathLst>
            </a:custGeom>
            <a:solidFill>
              <a:srgbClr val="C0D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274"/>
            <p:cNvSpPr>
              <a:spLocks/>
            </p:cNvSpPr>
            <p:nvPr/>
          </p:nvSpPr>
          <p:spPr bwMode="auto">
            <a:xfrm>
              <a:off x="3535" y="2891"/>
              <a:ext cx="213" cy="13"/>
            </a:xfrm>
            <a:custGeom>
              <a:avLst/>
              <a:gdLst>
                <a:gd name="T0" fmla="*/ 213 w 85"/>
                <a:gd name="T1" fmla="*/ 0 h 5"/>
                <a:gd name="T2" fmla="*/ 105 w 85"/>
                <a:gd name="T3" fmla="*/ 13 h 5"/>
                <a:gd name="T4" fmla="*/ 0 w 85"/>
                <a:gd name="T5" fmla="*/ 0 h 5"/>
                <a:gd name="T6" fmla="*/ 0 60000 65536"/>
                <a:gd name="T7" fmla="*/ 0 60000 65536"/>
                <a:gd name="T8" fmla="*/ 0 60000 65536"/>
                <a:gd name="T9" fmla="*/ 0 w 85"/>
                <a:gd name="T10" fmla="*/ 0 h 5"/>
                <a:gd name="T11" fmla="*/ 85 w 8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5">
                  <a:moveTo>
                    <a:pt x="85" y="0"/>
                  </a:moveTo>
                  <a:cubicBezTo>
                    <a:pt x="80" y="3"/>
                    <a:pt x="63" y="5"/>
                    <a:pt x="42" y="5"/>
                  </a:cubicBezTo>
                  <a:cubicBezTo>
                    <a:pt x="22" y="5"/>
                    <a:pt x="5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275"/>
            <p:cNvSpPr>
              <a:spLocks/>
            </p:cNvSpPr>
            <p:nvPr/>
          </p:nvSpPr>
          <p:spPr bwMode="auto">
            <a:xfrm>
              <a:off x="3565" y="2867"/>
              <a:ext cx="140" cy="5"/>
            </a:xfrm>
            <a:custGeom>
              <a:avLst/>
              <a:gdLst>
                <a:gd name="T0" fmla="*/ 0 w 56"/>
                <a:gd name="T1" fmla="*/ 5 h 2"/>
                <a:gd name="T2" fmla="*/ 0 w 56"/>
                <a:gd name="T3" fmla="*/ 5 h 2"/>
                <a:gd name="T4" fmla="*/ 75 w 56"/>
                <a:gd name="T5" fmla="*/ 3 h 2"/>
                <a:gd name="T6" fmla="*/ 140 w 56"/>
                <a:gd name="T7" fmla="*/ 5 h 2"/>
                <a:gd name="T8" fmla="*/ 140 w 56"/>
                <a:gd name="T9" fmla="*/ 5 h 2"/>
                <a:gd name="T10" fmla="*/ 75 w 56"/>
                <a:gd name="T11" fmla="*/ 0 h 2"/>
                <a:gd name="T12" fmla="*/ 0 w 56"/>
                <a:gd name="T13" fmla="*/ 5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2"/>
                <a:gd name="T23" fmla="*/ 56 w 5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"/>
                    <a:pt x="19" y="1"/>
                    <a:pt x="30" y="1"/>
                  </a:cubicBezTo>
                  <a:cubicBezTo>
                    <a:pt x="39" y="1"/>
                    <a:pt x="48" y="1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8" y="1"/>
                    <a:pt x="39" y="0"/>
                    <a:pt x="30" y="0"/>
                  </a:cubicBezTo>
                  <a:cubicBezTo>
                    <a:pt x="19" y="0"/>
                    <a:pt x="8" y="1"/>
                    <a:pt x="0" y="2"/>
                  </a:cubicBezTo>
                  <a:close/>
                </a:path>
              </a:pathLst>
            </a:custGeom>
            <a:solidFill>
              <a:srgbClr val="AA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Oval 276"/>
            <p:cNvSpPr>
              <a:spLocks noChangeArrowheads="1"/>
            </p:cNvSpPr>
            <p:nvPr/>
          </p:nvSpPr>
          <p:spPr bwMode="auto">
            <a:xfrm>
              <a:off x="3565" y="2893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1" name="Oval 277"/>
            <p:cNvSpPr>
              <a:spLocks noChangeArrowheads="1"/>
            </p:cNvSpPr>
            <p:nvPr/>
          </p:nvSpPr>
          <p:spPr bwMode="auto">
            <a:xfrm>
              <a:off x="3613" y="2896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2" name="Oval 278"/>
            <p:cNvSpPr>
              <a:spLocks noChangeArrowheads="1"/>
            </p:cNvSpPr>
            <p:nvPr/>
          </p:nvSpPr>
          <p:spPr bwMode="auto">
            <a:xfrm>
              <a:off x="3585" y="2888"/>
              <a:ext cx="23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3" name="Oval 279"/>
            <p:cNvSpPr>
              <a:spLocks noChangeArrowheads="1"/>
            </p:cNvSpPr>
            <p:nvPr/>
          </p:nvSpPr>
          <p:spPr bwMode="auto">
            <a:xfrm>
              <a:off x="3495" y="2579"/>
              <a:ext cx="290" cy="6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4" name="Freeform 280"/>
            <p:cNvSpPr>
              <a:spLocks/>
            </p:cNvSpPr>
            <p:nvPr/>
          </p:nvSpPr>
          <p:spPr bwMode="auto">
            <a:xfrm>
              <a:off x="3495" y="2611"/>
              <a:ext cx="290" cy="56"/>
            </a:xfrm>
            <a:custGeom>
              <a:avLst/>
              <a:gdLst>
                <a:gd name="T0" fmla="*/ 0 w 116"/>
                <a:gd name="T1" fmla="*/ 24 h 21"/>
                <a:gd name="T2" fmla="*/ 145 w 116"/>
                <a:gd name="T3" fmla="*/ 56 h 21"/>
                <a:gd name="T4" fmla="*/ 290 w 116"/>
                <a:gd name="T5" fmla="*/ 24 h 21"/>
                <a:gd name="T6" fmla="*/ 290 w 116"/>
                <a:gd name="T7" fmla="*/ 0 h 21"/>
                <a:gd name="T8" fmla="*/ 145 w 116"/>
                <a:gd name="T9" fmla="*/ 32 h 21"/>
                <a:gd name="T10" fmla="*/ 0 w 116"/>
                <a:gd name="T11" fmla="*/ 0 h 21"/>
                <a:gd name="T12" fmla="*/ 0 w 116"/>
                <a:gd name="T13" fmla="*/ 2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21"/>
                <a:gd name="T23" fmla="*/ 116 w 11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21">
                  <a:moveTo>
                    <a:pt x="0" y="9"/>
                  </a:moveTo>
                  <a:cubicBezTo>
                    <a:pt x="0" y="15"/>
                    <a:pt x="26" y="21"/>
                    <a:pt x="58" y="21"/>
                  </a:cubicBezTo>
                  <a:cubicBezTo>
                    <a:pt x="90" y="21"/>
                    <a:pt x="116" y="15"/>
                    <a:pt x="116" y="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7"/>
                    <a:pt x="90" y="12"/>
                    <a:pt x="58" y="12"/>
                  </a:cubicBezTo>
                  <a:cubicBezTo>
                    <a:pt x="26" y="12"/>
                    <a:pt x="0" y="7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Oval 281"/>
            <p:cNvSpPr>
              <a:spLocks noChangeArrowheads="1"/>
            </p:cNvSpPr>
            <p:nvPr/>
          </p:nvSpPr>
          <p:spPr bwMode="auto">
            <a:xfrm>
              <a:off x="3530" y="2595"/>
              <a:ext cx="223" cy="3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6" name="Freeform 282"/>
            <p:cNvSpPr>
              <a:spLocks/>
            </p:cNvSpPr>
            <p:nvPr/>
          </p:nvSpPr>
          <p:spPr bwMode="auto">
            <a:xfrm>
              <a:off x="3523" y="2653"/>
              <a:ext cx="237" cy="710"/>
            </a:xfrm>
            <a:custGeom>
              <a:avLst/>
              <a:gdLst>
                <a:gd name="T0" fmla="*/ 117 w 95"/>
                <a:gd name="T1" fmla="*/ 13 h 266"/>
                <a:gd name="T2" fmla="*/ 0 w 95"/>
                <a:gd name="T3" fmla="*/ 0 h 266"/>
                <a:gd name="T4" fmla="*/ 5 w 95"/>
                <a:gd name="T5" fmla="*/ 342 h 266"/>
                <a:gd name="T6" fmla="*/ 70 w 95"/>
                <a:gd name="T7" fmla="*/ 686 h 266"/>
                <a:gd name="T8" fmla="*/ 117 w 95"/>
                <a:gd name="T9" fmla="*/ 710 h 266"/>
                <a:gd name="T10" fmla="*/ 167 w 95"/>
                <a:gd name="T11" fmla="*/ 686 h 266"/>
                <a:gd name="T12" fmla="*/ 232 w 95"/>
                <a:gd name="T13" fmla="*/ 342 h 266"/>
                <a:gd name="T14" fmla="*/ 237 w 95"/>
                <a:gd name="T15" fmla="*/ 0 h 266"/>
                <a:gd name="T16" fmla="*/ 117 w 95"/>
                <a:gd name="T17" fmla="*/ 13 h 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266"/>
                <a:gd name="T29" fmla="*/ 95 w 95"/>
                <a:gd name="T30" fmla="*/ 266 h 2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266">
                  <a:moveTo>
                    <a:pt x="47" y="5"/>
                  </a:moveTo>
                  <a:cubicBezTo>
                    <a:pt x="28" y="5"/>
                    <a:pt x="10" y="3"/>
                    <a:pt x="0" y="0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8"/>
                    <a:pt x="26" y="255"/>
                    <a:pt x="28" y="257"/>
                  </a:cubicBezTo>
                  <a:cubicBezTo>
                    <a:pt x="31" y="262"/>
                    <a:pt x="39" y="266"/>
                    <a:pt x="47" y="266"/>
                  </a:cubicBezTo>
                  <a:cubicBezTo>
                    <a:pt x="56" y="266"/>
                    <a:pt x="64" y="262"/>
                    <a:pt x="67" y="257"/>
                  </a:cubicBezTo>
                  <a:cubicBezTo>
                    <a:pt x="69" y="255"/>
                    <a:pt x="93" y="128"/>
                    <a:pt x="93" y="12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5" y="3"/>
                    <a:pt x="67" y="5"/>
                    <a:pt x="47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283"/>
            <p:cNvSpPr>
              <a:spLocks/>
            </p:cNvSpPr>
            <p:nvPr/>
          </p:nvSpPr>
          <p:spPr bwMode="auto">
            <a:xfrm>
              <a:off x="3403" y="2597"/>
              <a:ext cx="95" cy="43"/>
            </a:xfrm>
            <a:custGeom>
              <a:avLst/>
              <a:gdLst>
                <a:gd name="T0" fmla="*/ 25 w 38"/>
                <a:gd name="T1" fmla="*/ 43 h 16"/>
                <a:gd name="T2" fmla="*/ 95 w 38"/>
                <a:gd name="T3" fmla="*/ 43 h 16"/>
                <a:gd name="T4" fmla="*/ 95 w 38"/>
                <a:gd name="T5" fmla="*/ 32 h 16"/>
                <a:gd name="T6" fmla="*/ 95 w 38"/>
                <a:gd name="T7" fmla="*/ 30 h 16"/>
                <a:gd name="T8" fmla="*/ 25 w 38"/>
                <a:gd name="T9" fmla="*/ 30 h 16"/>
                <a:gd name="T10" fmla="*/ 25 w 38"/>
                <a:gd name="T11" fmla="*/ 13 h 16"/>
                <a:gd name="T12" fmla="*/ 95 w 38"/>
                <a:gd name="T13" fmla="*/ 13 h 16"/>
                <a:gd name="T14" fmla="*/ 95 w 38"/>
                <a:gd name="T15" fmla="*/ 3 h 16"/>
                <a:gd name="T16" fmla="*/ 95 w 38"/>
                <a:gd name="T17" fmla="*/ 0 h 16"/>
                <a:gd name="T18" fmla="*/ 25 w 38"/>
                <a:gd name="T19" fmla="*/ 0 h 16"/>
                <a:gd name="T20" fmla="*/ 25 w 38"/>
                <a:gd name="T21" fmla="*/ 43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6"/>
                <a:gd name="T35" fmla="*/ 38 w 38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6">
                  <a:moveTo>
                    <a:pt x="10" y="16"/>
                  </a:moveTo>
                  <a:cubicBezTo>
                    <a:pt x="24" y="16"/>
                    <a:pt x="26" y="16"/>
                    <a:pt x="38" y="16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1"/>
                    <a:pt x="38" y="11"/>
                  </a:cubicBezTo>
                  <a:cubicBezTo>
                    <a:pt x="27" y="11"/>
                    <a:pt x="17" y="11"/>
                    <a:pt x="10" y="11"/>
                  </a:cubicBezTo>
                  <a:cubicBezTo>
                    <a:pt x="6" y="11"/>
                    <a:pt x="6" y="5"/>
                    <a:pt x="10" y="5"/>
                  </a:cubicBezTo>
                  <a:cubicBezTo>
                    <a:pt x="24" y="5"/>
                    <a:pt x="26" y="5"/>
                    <a:pt x="38" y="5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0"/>
                    <a:pt x="38" y="0"/>
                  </a:cubicBezTo>
                  <a:cubicBezTo>
                    <a:pt x="27" y="0"/>
                    <a:pt x="17" y="0"/>
                    <a:pt x="10" y="0"/>
                  </a:cubicBezTo>
                  <a:cubicBezTo>
                    <a:pt x="0" y="0"/>
                    <a:pt x="0" y="16"/>
                    <a:pt x="10" y="16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284"/>
            <p:cNvSpPr>
              <a:spLocks/>
            </p:cNvSpPr>
            <p:nvPr/>
          </p:nvSpPr>
          <p:spPr bwMode="auto">
            <a:xfrm>
              <a:off x="3403" y="2597"/>
              <a:ext cx="95" cy="43"/>
            </a:xfrm>
            <a:custGeom>
              <a:avLst/>
              <a:gdLst>
                <a:gd name="T0" fmla="*/ 25 w 38"/>
                <a:gd name="T1" fmla="*/ 43 h 16"/>
                <a:gd name="T2" fmla="*/ 95 w 38"/>
                <a:gd name="T3" fmla="*/ 43 h 16"/>
                <a:gd name="T4" fmla="*/ 95 w 38"/>
                <a:gd name="T5" fmla="*/ 32 h 16"/>
                <a:gd name="T6" fmla="*/ 95 w 38"/>
                <a:gd name="T7" fmla="*/ 30 h 16"/>
                <a:gd name="T8" fmla="*/ 25 w 38"/>
                <a:gd name="T9" fmla="*/ 30 h 16"/>
                <a:gd name="T10" fmla="*/ 25 w 38"/>
                <a:gd name="T11" fmla="*/ 13 h 16"/>
                <a:gd name="T12" fmla="*/ 95 w 38"/>
                <a:gd name="T13" fmla="*/ 13 h 16"/>
                <a:gd name="T14" fmla="*/ 95 w 38"/>
                <a:gd name="T15" fmla="*/ 3 h 16"/>
                <a:gd name="T16" fmla="*/ 95 w 38"/>
                <a:gd name="T17" fmla="*/ 0 h 16"/>
                <a:gd name="T18" fmla="*/ 25 w 38"/>
                <a:gd name="T19" fmla="*/ 0 h 16"/>
                <a:gd name="T20" fmla="*/ 25 w 38"/>
                <a:gd name="T21" fmla="*/ 43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6"/>
                <a:gd name="T35" fmla="*/ 38 w 38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6">
                  <a:moveTo>
                    <a:pt x="10" y="16"/>
                  </a:moveTo>
                  <a:cubicBezTo>
                    <a:pt x="24" y="16"/>
                    <a:pt x="26" y="16"/>
                    <a:pt x="38" y="16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1"/>
                    <a:pt x="38" y="11"/>
                  </a:cubicBezTo>
                  <a:cubicBezTo>
                    <a:pt x="27" y="11"/>
                    <a:pt x="17" y="11"/>
                    <a:pt x="10" y="11"/>
                  </a:cubicBezTo>
                  <a:cubicBezTo>
                    <a:pt x="6" y="11"/>
                    <a:pt x="6" y="5"/>
                    <a:pt x="10" y="5"/>
                  </a:cubicBezTo>
                  <a:cubicBezTo>
                    <a:pt x="24" y="5"/>
                    <a:pt x="26" y="5"/>
                    <a:pt x="38" y="5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0"/>
                    <a:pt x="38" y="0"/>
                  </a:cubicBezTo>
                  <a:cubicBezTo>
                    <a:pt x="27" y="0"/>
                    <a:pt x="17" y="0"/>
                    <a:pt x="10" y="0"/>
                  </a:cubicBezTo>
                  <a:cubicBezTo>
                    <a:pt x="0" y="0"/>
                    <a:pt x="0" y="16"/>
                    <a:pt x="10" y="1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285"/>
            <p:cNvSpPr>
              <a:spLocks/>
            </p:cNvSpPr>
            <p:nvPr/>
          </p:nvSpPr>
          <p:spPr bwMode="auto">
            <a:xfrm>
              <a:off x="3408" y="2592"/>
              <a:ext cx="90" cy="24"/>
            </a:xfrm>
            <a:custGeom>
              <a:avLst/>
              <a:gdLst>
                <a:gd name="T0" fmla="*/ 20 w 36"/>
                <a:gd name="T1" fmla="*/ 5 h 9"/>
                <a:gd name="T2" fmla="*/ 90 w 36"/>
                <a:gd name="T3" fmla="*/ 5 h 9"/>
                <a:gd name="T4" fmla="*/ 90 w 36"/>
                <a:gd name="T5" fmla="*/ 5 h 9"/>
                <a:gd name="T6" fmla="*/ 88 w 36"/>
                <a:gd name="T7" fmla="*/ 0 h 9"/>
                <a:gd name="T8" fmla="*/ 88 w 36"/>
                <a:gd name="T9" fmla="*/ 0 h 9"/>
                <a:gd name="T10" fmla="*/ 23 w 36"/>
                <a:gd name="T11" fmla="*/ 0 h 9"/>
                <a:gd name="T12" fmla="*/ 20 w 36"/>
                <a:gd name="T13" fmla="*/ 0 h 9"/>
                <a:gd name="T14" fmla="*/ 3 w 36"/>
                <a:gd name="T15" fmla="*/ 8 h 9"/>
                <a:gd name="T16" fmla="*/ 0 w 36"/>
                <a:gd name="T17" fmla="*/ 24 h 9"/>
                <a:gd name="T18" fmla="*/ 20 w 36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9"/>
                <a:gd name="T32" fmla="*/ 36 w 3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9">
                  <a:moveTo>
                    <a:pt x="8" y="2"/>
                  </a:moveTo>
                  <a:cubicBezTo>
                    <a:pt x="15" y="2"/>
                    <a:pt x="25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15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5"/>
                    <a:pt x="0" y="9"/>
                    <a:pt x="0" y="9"/>
                  </a:cubicBezTo>
                  <a:cubicBezTo>
                    <a:pt x="1" y="5"/>
                    <a:pt x="3" y="2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286"/>
            <p:cNvSpPr>
              <a:spLocks/>
            </p:cNvSpPr>
            <p:nvPr/>
          </p:nvSpPr>
          <p:spPr bwMode="auto">
            <a:xfrm>
              <a:off x="3418" y="2611"/>
              <a:ext cx="80" cy="16"/>
            </a:xfrm>
            <a:custGeom>
              <a:avLst/>
              <a:gdLst>
                <a:gd name="T0" fmla="*/ 10 w 32"/>
                <a:gd name="T1" fmla="*/ 0 h 6"/>
                <a:gd name="T2" fmla="*/ 10 w 32"/>
                <a:gd name="T3" fmla="*/ 0 h 6"/>
                <a:gd name="T4" fmla="*/ 10 w 32"/>
                <a:gd name="T5" fmla="*/ 0 h 6"/>
                <a:gd name="T6" fmla="*/ 10 w 32"/>
                <a:gd name="T7" fmla="*/ 16 h 6"/>
                <a:gd name="T8" fmla="*/ 80 w 32"/>
                <a:gd name="T9" fmla="*/ 16 h 6"/>
                <a:gd name="T10" fmla="*/ 80 w 32"/>
                <a:gd name="T11" fmla="*/ 16 h 6"/>
                <a:gd name="T12" fmla="*/ 77 w 32"/>
                <a:gd name="T13" fmla="*/ 11 h 6"/>
                <a:gd name="T14" fmla="*/ 77 w 32"/>
                <a:gd name="T15" fmla="*/ 11 h 6"/>
                <a:gd name="T16" fmla="*/ 12 w 32"/>
                <a:gd name="T17" fmla="*/ 11 h 6"/>
                <a:gd name="T18" fmla="*/ 5 w 32"/>
                <a:gd name="T19" fmla="*/ 5 h 6"/>
                <a:gd name="T20" fmla="*/ 10 w 32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"/>
                <a:gd name="T35" fmla="*/ 32 w 32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ubicBezTo>
                    <a:pt x="11" y="6"/>
                    <a:pt x="21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1" y="4"/>
                    <a:pt x="11" y="4"/>
                    <a:pt x="5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B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287"/>
            <p:cNvSpPr>
              <a:spLocks/>
            </p:cNvSpPr>
            <p:nvPr/>
          </p:nvSpPr>
          <p:spPr bwMode="auto">
            <a:xfrm>
              <a:off x="3408" y="2592"/>
              <a:ext cx="90" cy="24"/>
            </a:xfrm>
            <a:custGeom>
              <a:avLst/>
              <a:gdLst>
                <a:gd name="T0" fmla="*/ 20 w 36"/>
                <a:gd name="T1" fmla="*/ 5 h 9"/>
                <a:gd name="T2" fmla="*/ 90 w 36"/>
                <a:gd name="T3" fmla="*/ 5 h 9"/>
                <a:gd name="T4" fmla="*/ 90 w 36"/>
                <a:gd name="T5" fmla="*/ 5 h 9"/>
                <a:gd name="T6" fmla="*/ 88 w 36"/>
                <a:gd name="T7" fmla="*/ 0 h 9"/>
                <a:gd name="T8" fmla="*/ 88 w 36"/>
                <a:gd name="T9" fmla="*/ 0 h 9"/>
                <a:gd name="T10" fmla="*/ 23 w 36"/>
                <a:gd name="T11" fmla="*/ 0 h 9"/>
                <a:gd name="T12" fmla="*/ 20 w 36"/>
                <a:gd name="T13" fmla="*/ 0 h 9"/>
                <a:gd name="T14" fmla="*/ 3 w 36"/>
                <a:gd name="T15" fmla="*/ 8 h 9"/>
                <a:gd name="T16" fmla="*/ 0 w 36"/>
                <a:gd name="T17" fmla="*/ 24 h 9"/>
                <a:gd name="T18" fmla="*/ 20 w 36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9"/>
                <a:gd name="T32" fmla="*/ 36 w 3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9">
                  <a:moveTo>
                    <a:pt x="8" y="2"/>
                  </a:moveTo>
                  <a:cubicBezTo>
                    <a:pt x="15" y="2"/>
                    <a:pt x="25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15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5"/>
                    <a:pt x="0" y="9"/>
                    <a:pt x="0" y="9"/>
                  </a:cubicBezTo>
                  <a:cubicBezTo>
                    <a:pt x="1" y="5"/>
                    <a:pt x="3" y="2"/>
                    <a:pt x="8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288"/>
            <p:cNvSpPr>
              <a:spLocks/>
            </p:cNvSpPr>
            <p:nvPr/>
          </p:nvSpPr>
          <p:spPr bwMode="auto">
            <a:xfrm>
              <a:off x="3418" y="2611"/>
              <a:ext cx="80" cy="16"/>
            </a:xfrm>
            <a:custGeom>
              <a:avLst/>
              <a:gdLst>
                <a:gd name="T0" fmla="*/ 10 w 32"/>
                <a:gd name="T1" fmla="*/ 0 h 6"/>
                <a:gd name="T2" fmla="*/ 10 w 32"/>
                <a:gd name="T3" fmla="*/ 0 h 6"/>
                <a:gd name="T4" fmla="*/ 10 w 32"/>
                <a:gd name="T5" fmla="*/ 0 h 6"/>
                <a:gd name="T6" fmla="*/ 10 w 32"/>
                <a:gd name="T7" fmla="*/ 16 h 6"/>
                <a:gd name="T8" fmla="*/ 80 w 32"/>
                <a:gd name="T9" fmla="*/ 16 h 6"/>
                <a:gd name="T10" fmla="*/ 80 w 32"/>
                <a:gd name="T11" fmla="*/ 16 h 6"/>
                <a:gd name="T12" fmla="*/ 77 w 32"/>
                <a:gd name="T13" fmla="*/ 11 h 6"/>
                <a:gd name="T14" fmla="*/ 77 w 32"/>
                <a:gd name="T15" fmla="*/ 11 h 6"/>
                <a:gd name="T16" fmla="*/ 12 w 32"/>
                <a:gd name="T17" fmla="*/ 11 h 6"/>
                <a:gd name="T18" fmla="*/ 5 w 32"/>
                <a:gd name="T19" fmla="*/ 5 h 6"/>
                <a:gd name="T20" fmla="*/ 10 w 32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"/>
                <a:gd name="T35" fmla="*/ 32 w 32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ubicBezTo>
                    <a:pt x="11" y="6"/>
                    <a:pt x="21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1" y="4"/>
                    <a:pt x="11" y="4"/>
                    <a:pt x="5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Oval 289"/>
            <p:cNvSpPr>
              <a:spLocks noChangeArrowheads="1"/>
            </p:cNvSpPr>
            <p:nvPr/>
          </p:nvSpPr>
          <p:spPr bwMode="auto">
            <a:xfrm>
              <a:off x="3495" y="2549"/>
              <a:ext cx="290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" name="Freeform 290"/>
            <p:cNvSpPr>
              <a:spLocks/>
            </p:cNvSpPr>
            <p:nvPr/>
          </p:nvSpPr>
          <p:spPr bwMode="auto">
            <a:xfrm>
              <a:off x="3543" y="2565"/>
              <a:ext cx="200" cy="48"/>
            </a:xfrm>
            <a:custGeom>
              <a:avLst/>
              <a:gdLst>
                <a:gd name="T0" fmla="*/ 100 w 80"/>
                <a:gd name="T1" fmla="*/ 0 h 18"/>
                <a:gd name="T2" fmla="*/ 0 w 80"/>
                <a:gd name="T3" fmla="*/ 16 h 18"/>
                <a:gd name="T4" fmla="*/ 0 w 80"/>
                <a:gd name="T5" fmla="*/ 40 h 18"/>
                <a:gd name="T6" fmla="*/ 98 w 80"/>
                <a:gd name="T7" fmla="*/ 48 h 18"/>
                <a:gd name="T8" fmla="*/ 200 w 80"/>
                <a:gd name="T9" fmla="*/ 40 h 18"/>
                <a:gd name="T10" fmla="*/ 200 w 80"/>
                <a:gd name="T11" fmla="*/ 16 h 18"/>
                <a:gd name="T12" fmla="*/ 100 w 8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18"/>
                <a:gd name="T23" fmla="*/ 80 w 8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18">
                  <a:moveTo>
                    <a:pt x="40" y="0"/>
                  </a:moveTo>
                  <a:cubicBezTo>
                    <a:pt x="18" y="0"/>
                    <a:pt x="0" y="3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24" y="18"/>
                    <a:pt x="39" y="18"/>
                  </a:cubicBezTo>
                  <a:cubicBezTo>
                    <a:pt x="55" y="18"/>
                    <a:pt x="69" y="17"/>
                    <a:pt x="80" y="1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3"/>
                    <a:pt x="62" y="0"/>
                    <a:pt x="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291"/>
            <p:cNvSpPr>
              <a:spLocks/>
            </p:cNvSpPr>
            <p:nvPr/>
          </p:nvSpPr>
          <p:spPr bwMode="auto">
            <a:xfrm>
              <a:off x="3543" y="2565"/>
              <a:ext cx="200" cy="16"/>
            </a:xfrm>
            <a:custGeom>
              <a:avLst/>
              <a:gdLst>
                <a:gd name="T0" fmla="*/ 200 w 80"/>
                <a:gd name="T1" fmla="*/ 16 h 6"/>
                <a:gd name="T2" fmla="*/ 100 w 80"/>
                <a:gd name="T3" fmla="*/ 0 h 6"/>
                <a:gd name="T4" fmla="*/ 0 w 80"/>
                <a:gd name="T5" fmla="*/ 16 h 6"/>
                <a:gd name="T6" fmla="*/ 0 60000 65536"/>
                <a:gd name="T7" fmla="*/ 0 60000 65536"/>
                <a:gd name="T8" fmla="*/ 0 60000 65536"/>
                <a:gd name="T9" fmla="*/ 0 w 80"/>
                <a:gd name="T10" fmla="*/ 0 h 6"/>
                <a:gd name="T11" fmla="*/ 80 w 8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6">
                  <a:moveTo>
                    <a:pt x="80" y="6"/>
                  </a:moveTo>
                  <a:cubicBezTo>
                    <a:pt x="80" y="3"/>
                    <a:pt x="62" y="0"/>
                    <a:pt x="40" y="0"/>
                  </a:cubicBezTo>
                  <a:cubicBezTo>
                    <a:pt x="18" y="0"/>
                    <a:pt x="0" y="3"/>
                    <a:pt x="0" y="6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292"/>
            <p:cNvSpPr>
              <a:spLocks/>
            </p:cNvSpPr>
            <p:nvPr/>
          </p:nvSpPr>
          <p:spPr bwMode="auto">
            <a:xfrm>
              <a:off x="3495" y="2581"/>
              <a:ext cx="290" cy="56"/>
            </a:xfrm>
            <a:custGeom>
              <a:avLst/>
              <a:gdLst>
                <a:gd name="T0" fmla="*/ 0 w 116"/>
                <a:gd name="T1" fmla="*/ 24 h 21"/>
                <a:gd name="T2" fmla="*/ 145 w 116"/>
                <a:gd name="T3" fmla="*/ 56 h 21"/>
                <a:gd name="T4" fmla="*/ 290 w 116"/>
                <a:gd name="T5" fmla="*/ 24 h 21"/>
                <a:gd name="T6" fmla="*/ 290 w 116"/>
                <a:gd name="T7" fmla="*/ 0 h 21"/>
                <a:gd name="T8" fmla="*/ 145 w 116"/>
                <a:gd name="T9" fmla="*/ 32 h 21"/>
                <a:gd name="T10" fmla="*/ 0 w 116"/>
                <a:gd name="T11" fmla="*/ 0 h 21"/>
                <a:gd name="T12" fmla="*/ 0 w 116"/>
                <a:gd name="T13" fmla="*/ 2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21"/>
                <a:gd name="T23" fmla="*/ 116 w 11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21">
                  <a:moveTo>
                    <a:pt x="0" y="9"/>
                  </a:moveTo>
                  <a:cubicBezTo>
                    <a:pt x="0" y="15"/>
                    <a:pt x="26" y="21"/>
                    <a:pt x="58" y="21"/>
                  </a:cubicBezTo>
                  <a:cubicBezTo>
                    <a:pt x="90" y="21"/>
                    <a:pt x="116" y="15"/>
                    <a:pt x="116" y="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7"/>
                    <a:pt x="90" y="12"/>
                    <a:pt x="58" y="12"/>
                  </a:cubicBezTo>
                  <a:cubicBezTo>
                    <a:pt x="26" y="12"/>
                    <a:pt x="0" y="7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93"/>
            <p:cNvSpPr>
              <a:spLocks/>
            </p:cNvSpPr>
            <p:nvPr/>
          </p:nvSpPr>
          <p:spPr bwMode="auto">
            <a:xfrm>
              <a:off x="3515" y="2597"/>
              <a:ext cx="58" cy="35"/>
            </a:xfrm>
            <a:custGeom>
              <a:avLst/>
              <a:gdLst>
                <a:gd name="T0" fmla="*/ 0 w 23"/>
                <a:gd name="T1" fmla="*/ 24 h 13"/>
                <a:gd name="T2" fmla="*/ 58 w 23"/>
                <a:gd name="T3" fmla="*/ 35 h 13"/>
                <a:gd name="T4" fmla="*/ 58 w 23"/>
                <a:gd name="T5" fmla="*/ 13 h 13"/>
                <a:gd name="T6" fmla="*/ 0 w 23"/>
                <a:gd name="T7" fmla="*/ 0 h 13"/>
                <a:gd name="T8" fmla="*/ 0 w 23"/>
                <a:gd name="T9" fmla="*/ 2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3"/>
                <a:gd name="T17" fmla="*/ 23 w 2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3">
                  <a:moveTo>
                    <a:pt x="0" y="9"/>
                  </a:moveTo>
                  <a:cubicBezTo>
                    <a:pt x="6" y="11"/>
                    <a:pt x="14" y="12"/>
                    <a:pt x="23" y="1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4" y="4"/>
                    <a:pt x="6" y="2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94"/>
            <p:cNvSpPr>
              <a:spLocks/>
            </p:cNvSpPr>
            <p:nvPr/>
          </p:nvSpPr>
          <p:spPr bwMode="auto">
            <a:xfrm>
              <a:off x="3550" y="2608"/>
              <a:ext cx="15" cy="24"/>
            </a:xfrm>
            <a:custGeom>
              <a:avLst/>
              <a:gdLst>
                <a:gd name="T0" fmla="*/ 0 w 6"/>
                <a:gd name="T1" fmla="*/ 21 h 9"/>
                <a:gd name="T2" fmla="*/ 15 w 6"/>
                <a:gd name="T3" fmla="*/ 24 h 9"/>
                <a:gd name="T4" fmla="*/ 15 w 6"/>
                <a:gd name="T5" fmla="*/ 0 h 9"/>
                <a:gd name="T6" fmla="*/ 0 w 6"/>
                <a:gd name="T7" fmla="*/ 0 h 9"/>
                <a:gd name="T8" fmla="*/ 0 w 6"/>
                <a:gd name="T9" fmla="*/ 2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8"/>
                  </a:moveTo>
                  <a:cubicBezTo>
                    <a:pt x="2" y="8"/>
                    <a:pt x="4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295"/>
            <p:cNvSpPr>
              <a:spLocks/>
            </p:cNvSpPr>
            <p:nvPr/>
          </p:nvSpPr>
          <p:spPr bwMode="auto">
            <a:xfrm>
              <a:off x="3753" y="2592"/>
              <a:ext cx="22" cy="32"/>
            </a:xfrm>
            <a:custGeom>
              <a:avLst/>
              <a:gdLst>
                <a:gd name="T0" fmla="*/ 22 w 9"/>
                <a:gd name="T1" fmla="*/ 0 h 12"/>
                <a:gd name="T2" fmla="*/ 0 w 9"/>
                <a:gd name="T3" fmla="*/ 8 h 12"/>
                <a:gd name="T4" fmla="*/ 0 w 9"/>
                <a:gd name="T5" fmla="*/ 32 h 12"/>
                <a:gd name="T6" fmla="*/ 22 w 9"/>
                <a:gd name="T7" fmla="*/ 24 h 12"/>
                <a:gd name="T8" fmla="*/ 22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9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1"/>
                    <a:pt x="7" y="10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56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296"/>
            <p:cNvSpPr>
              <a:spLocks/>
            </p:cNvSpPr>
            <p:nvPr/>
          </p:nvSpPr>
          <p:spPr bwMode="auto">
            <a:xfrm>
              <a:off x="3575" y="2576"/>
              <a:ext cx="133" cy="11"/>
            </a:xfrm>
            <a:custGeom>
              <a:avLst/>
              <a:gdLst>
                <a:gd name="T0" fmla="*/ 3 w 53"/>
                <a:gd name="T1" fmla="*/ 6 h 4"/>
                <a:gd name="T2" fmla="*/ 68 w 53"/>
                <a:gd name="T3" fmla="*/ 0 h 4"/>
                <a:gd name="T4" fmla="*/ 128 w 53"/>
                <a:gd name="T5" fmla="*/ 3 h 4"/>
                <a:gd name="T6" fmla="*/ 128 w 53"/>
                <a:gd name="T7" fmla="*/ 8 h 4"/>
                <a:gd name="T8" fmla="*/ 68 w 53"/>
                <a:gd name="T9" fmla="*/ 11 h 4"/>
                <a:gd name="T10" fmla="*/ 5 w 53"/>
                <a:gd name="T11" fmla="*/ 6 h 4"/>
                <a:gd name="T12" fmla="*/ 3 w 53"/>
                <a:gd name="T13" fmla="*/ 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4"/>
                <a:gd name="T23" fmla="*/ 53 w 5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4">
                  <a:moveTo>
                    <a:pt x="1" y="2"/>
                  </a:moveTo>
                  <a:cubicBezTo>
                    <a:pt x="8" y="1"/>
                    <a:pt x="16" y="0"/>
                    <a:pt x="27" y="0"/>
                  </a:cubicBezTo>
                  <a:cubicBezTo>
                    <a:pt x="37" y="0"/>
                    <a:pt x="45" y="1"/>
                    <a:pt x="51" y="1"/>
                  </a:cubicBezTo>
                  <a:cubicBezTo>
                    <a:pt x="53" y="2"/>
                    <a:pt x="53" y="2"/>
                    <a:pt x="51" y="3"/>
                  </a:cubicBezTo>
                  <a:cubicBezTo>
                    <a:pt x="45" y="3"/>
                    <a:pt x="37" y="4"/>
                    <a:pt x="27" y="4"/>
                  </a:cubicBezTo>
                  <a:cubicBezTo>
                    <a:pt x="16" y="4"/>
                    <a:pt x="8" y="3"/>
                    <a:pt x="2" y="2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297"/>
            <p:cNvSpPr>
              <a:spLocks/>
            </p:cNvSpPr>
            <p:nvPr/>
          </p:nvSpPr>
          <p:spPr bwMode="auto">
            <a:xfrm>
              <a:off x="3585" y="2611"/>
              <a:ext cx="18" cy="24"/>
            </a:xfrm>
            <a:custGeom>
              <a:avLst/>
              <a:gdLst>
                <a:gd name="T0" fmla="*/ 18 w 7"/>
                <a:gd name="T1" fmla="*/ 24 h 9"/>
                <a:gd name="T2" fmla="*/ 18 w 7"/>
                <a:gd name="T3" fmla="*/ 3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24 h 9"/>
                <a:gd name="T10" fmla="*/ 18 w 7"/>
                <a:gd name="T11" fmla="*/ 24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7" y="9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5" y="9"/>
                    <a:pt x="7" y="9"/>
                  </a:cubicBez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298"/>
            <p:cNvSpPr>
              <a:spLocks/>
            </p:cNvSpPr>
            <p:nvPr/>
          </p:nvSpPr>
          <p:spPr bwMode="auto">
            <a:xfrm>
              <a:off x="3525" y="2600"/>
              <a:ext cx="8" cy="24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5 h 24"/>
                <a:gd name="T8" fmla="*/ 0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0" y="0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299"/>
            <p:cNvSpPr>
              <a:spLocks/>
            </p:cNvSpPr>
            <p:nvPr/>
          </p:nvSpPr>
          <p:spPr bwMode="auto">
            <a:xfrm>
              <a:off x="3525" y="2600"/>
              <a:ext cx="8" cy="24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4"/>
                <a:gd name="T14" fmla="*/ 8 w 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4">
                  <a:moveTo>
                    <a:pt x="0" y="0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300"/>
            <p:cNvSpPr>
              <a:spLocks/>
            </p:cNvSpPr>
            <p:nvPr/>
          </p:nvSpPr>
          <p:spPr bwMode="auto">
            <a:xfrm>
              <a:off x="3708" y="2581"/>
              <a:ext cx="75" cy="51"/>
            </a:xfrm>
            <a:custGeom>
              <a:avLst/>
              <a:gdLst>
                <a:gd name="T0" fmla="*/ 0 w 30"/>
                <a:gd name="T1" fmla="*/ 27 h 19"/>
                <a:gd name="T2" fmla="*/ 0 w 30"/>
                <a:gd name="T3" fmla="*/ 51 h 19"/>
                <a:gd name="T4" fmla="*/ 75 w 30"/>
                <a:gd name="T5" fmla="*/ 24 h 19"/>
                <a:gd name="T6" fmla="*/ 75 w 30"/>
                <a:gd name="T7" fmla="*/ 0 h 19"/>
                <a:gd name="T8" fmla="*/ 0 w 30"/>
                <a:gd name="T9" fmla="*/ 2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9"/>
                <a:gd name="T17" fmla="*/ 30 w 3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9">
                  <a:moveTo>
                    <a:pt x="0" y="1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8" y="17"/>
                    <a:pt x="30" y="13"/>
                    <a:pt x="30" y="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18" y="8"/>
                    <a:pt x="0" y="1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301"/>
            <p:cNvSpPr>
              <a:spLocks/>
            </p:cNvSpPr>
            <p:nvPr/>
          </p:nvSpPr>
          <p:spPr bwMode="auto">
            <a:xfrm>
              <a:off x="3740" y="2603"/>
              <a:ext cx="18" cy="24"/>
            </a:xfrm>
            <a:custGeom>
              <a:avLst/>
              <a:gdLst>
                <a:gd name="T0" fmla="*/ 0 w 18"/>
                <a:gd name="T1" fmla="*/ 5 h 24"/>
                <a:gd name="T2" fmla="*/ 0 w 18"/>
                <a:gd name="T3" fmla="*/ 24 h 24"/>
                <a:gd name="T4" fmla="*/ 18 w 18"/>
                <a:gd name="T5" fmla="*/ 21 h 24"/>
                <a:gd name="T6" fmla="*/ 18 w 18"/>
                <a:gd name="T7" fmla="*/ 0 h 24"/>
                <a:gd name="T8" fmla="*/ 0 w 18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4"/>
                <a:gd name="T17" fmla="*/ 18 w 1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4">
                  <a:moveTo>
                    <a:pt x="0" y="5"/>
                  </a:moveTo>
                  <a:lnTo>
                    <a:pt x="0" y="24"/>
                  </a:lnTo>
                  <a:lnTo>
                    <a:pt x="18" y="21"/>
                  </a:lnTo>
                  <a:lnTo>
                    <a:pt x="1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302"/>
            <p:cNvSpPr>
              <a:spLocks/>
            </p:cNvSpPr>
            <p:nvPr/>
          </p:nvSpPr>
          <p:spPr bwMode="auto">
            <a:xfrm>
              <a:off x="3740" y="2603"/>
              <a:ext cx="18" cy="24"/>
            </a:xfrm>
            <a:custGeom>
              <a:avLst/>
              <a:gdLst>
                <a:gd name="T0" fmla="*/ 0 w 18"/>
                <a:gd name="T1" fmla="*/ 5 h 24"/>
                <a:gd name="T2" fmla="*/ 0 w 18"/>
                <a:gd name="T3" fmla="*/ 24 h 24"/>
                <a:gd name="T4" fmla="*/ 18 w 18"/>
                <a:gd name="T5" fmla="*/ 21 h 24"/>
                <a:gd name="T6" fmla="*/ 18 w 18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4"/>
                <a:gd name="T14" fmla="*/ 18 w 1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4">
                  <a:moveTo>
                    <a:pt x="0" y="5"/>
                  </a:moveTo>
                  <a:lnTo>
                    <a:pt x="0" y="24"/>
                  </a:lnTo>
                  <a:lnTo>
                    <a:pt x="18" y="21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303"/>
            <p:cNvSpPr>
              <a:spLocks/>
            </p:cNvSpPr>
            <p:nvPr/>
          </p:nvSpPr>
          <p:spPr bwMode="auto">
            <a:xfrm>
              <a:off x="3543" y="2565"/>
              <a:ext cx="200" cy="16"/>
            </a:xfrm>
            <a:custGeom>
              <a:avLst/>
              <a:gdLst>
                <a:gd name="T0" fmla="*/ 200 w 80"/>
                <a:gd name="T1" fmla="*/ 16 h 6"/>
                <a:gd name="T2" fmla="*/ 100 w 80"/>
                <a:gd name="T3" fmla="*/ 0 h 6"/>
                <a:gd name="T4" fmla="*/ 0 w 80"/>
                <a:gd name="T5" fmla="*/ 16 h 6"/>
                <a:gd name="T6" fmla="*/ 0 60000 65536"/>
                <a:gd name="T7" fmla="*/ 0 60000 65536"/>
                <a:gd name="T8" fmla="*/ 0 60000 65536"/>
                <a:gd name="T9" fmla="*/ 0 w 80"/>
                <a:gd name="T10" fmla="*/ 0 h 6"/>
                <a:gd name="T11" fmla="*/ 80 w 8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6">
                  <a:moveTo>
                    <a:pt x="80" y="6"/>
                  </a:moveTo>
                  <a:cubicBezTo>
                    <a:pt x="80" y="3"/>
                    <a:pt x="62" y="0"/>
                    <a:pt x="40" y="0"/>
                  </a:cubicBezTo>
                  <a:cubicBezTo>
                    <a:pt x="18" y="0"/>
                    <a:pt x="0" y="3"/>
                    <a:pt x="0" y="6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304"/>
            <p:cNvSpPr>
              <a:spLocks/>
            </p:cNvSpPr>
            <p:nvPr/>
          </p:nvSpPr>
          <p:spPr bwMode="auto">
            <a:xfrm>
              <a:off x="3543" y="2579"/>
              <a:ext cx="200" cy="16"/>
            </a:xfrm>
            <a:custGeom>
              <a:avLst/>
              <a:gdLst>
                <a:gd name="T0" fmla="*/ 0 w 80"/>
                <a:gd name="T1" fmla="*/ 0 h 6"/>
                <a:gd name="T2" fmla="*/ 100 w 80"/>
                <a:gd name="T3" fmla="*/ 16 h 6"/>
                <a:gd name="T4" fmla="*/ 200 w 80"/>
                <a:gd name="T5" fmla="*/ 0 h 6"/>
                <a:gd name="T6" fmla="*/ 0 60000 65536"/>
                <a:gd name="T7" fmla="*/ 0 60000 65536"/>
                <a:gd name="T8" fmla="*/ 0 60000 65536"/>
                <a:gd name="T9" fmla="*/ 0 w 80"/>
                <a:gd name="T10" fmla="*/ 0 h 6"/>
                <a:gd name="T11" fmla="*/ 80 w 8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6">
                  <a:moveTo>
                    <a:pt x="0" y="0"/>
                  </a:moveTo>
                  <a:cubicBezTo>
                    <a:pt x="0" y="4"/>
                    <a:pt x="18" y="6"/>
                    <a:pt x="40" y="6"/>
                  </a:cubicBezTo>
                  <a:cubicBezTo>
                    <a:pt x="62" y="6"/>
                    <a:pt x="80" y="4"/>
                    <a:pt x="80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Oval 305"/>
            <p:cNvSpPr>
              <a:spLocks noChangeArrowheads="1"/>
            </p:cNvSpPr>
            <p:nvPr/>
          </p:nvSpPr>
          <p:spPr bwMode="auto">
            <a:xfrm>
              <a:off x="3495" y="2549"/>
              <a:ext cx="290" cy="6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0" name="Freeform 306"/>
            <p:cNvSpPr>
              <a:spLocks/>
            </p:cNvSpPr>
            <p:nvPr/>
          </p:nvSpPr>
          <p:spPr bwMode="auto">
            <a:xfrm>
              <a:off x="3533" y="2589"/>
              <a:ext cx="220" cy="19"/>
            </a:xfrm>
            <a:custGeom>
              <a:avLst/>
              <a:gdLst>
                <a:gd name="T0" fmla="*/ 220 w 88"/>
                <a:gd name="T1" fmla="*/ 0 h 7"/>
                <a:gd name="T2" fmla="*/ 108 w 88"/>
                <a:gd name="T3" fmla="*/ 19 h 7"/>
                <a:gd name="T4" fmla="*/ 0 w 88"/>
                <a:gd name="T5" fmla="*/ 5 h 7"/>
                <a:gd name="T6" fmla="*/ 0 60000 65536"/>
                <a:gd name="T7" fmla="*/ 0 60000 65536"/>
                <a:gd name="T8" fmla="*/ 0 60000 65536"/>
                <a:gd name="T9" fmla="*/ 0 w 88"/>
                <a:gd name="T10" fmla="*/ 0 h 7"/>
                <a:gd name="T11" fmla="*/ 88 w 8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7">
                  <a:moveTo>
                    <a:pt x="88" y="0"/>
                  </a:moveTo>
                  <a:cubicBezTo>
                    <a:pt x="85" y="6"/>
                    <a:pt x="61" y="7"/>
                    <a:pt x="43" y="7"/>
                  </a:cubicBezTo>
                  <a:cubicBezTo>
                    <a:pt x="27" y="7"/>
                    <a:pt x="8" y="6"/>
                    <a:pt x="0" y="2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307"/>
            <p:cNvSpPr>
              <a:spLocks/>
            </p:cNvSpPr>
            <p:nvPr/>
          </p:nvSpPr>
          <p:spPr bwMode="auto">
            <a:xfrm>
              <a:off x="3495" y="2581"/>
              <a:ext cx="290" cy="56"/>
            </a:xfrm>
            <a:custGeom>
              <a:avLst/>
              <a:gdLst>
                <a:gd name="T0" fmla="*/ 0 w 116"/>
                <a:gd name="T1" fmla="*/ 24 h 21"/>
                <a:gd name="T2" fmla="*/ 145 w 116"/>
                <a:gd name="T3" fmla="*/ 56 h 21"/>
                <a:gd name="T4" fmla="*/ 290 w 116"/>
                <a:gd name="T5" fmla="*/ 24 h 21"/>
                <a:gd name="T6" fmla="*/ 290 w 116"/>
                <a:gd name="T7" fmla="*/ 0 h 21"/>
                <a:gd name="T8" fmla="*/ 145 w 116"/>
                <a:gd name="T9" fmla="*/ 32 h 21"/>
                <a:gd name="T10" fmla="*/ 0 w 116"/>
                <a:gd name="T11" fmla="*/ 0 h 21"/>
                <a:gd name="T12" fmla="*/ 0 w 116"/>
                <a:gd name="T13" fmla="*/ 2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21"/>
                <a:gd name="T23" fmla="*/ 116 w 11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21">
                  <a:moveTo>
                    <a:pt x="0" y="9"/>
                  </a:moveTo>
                  <a:cubicBezTo>
                    <a:pt x="0" y="15"/>
                    <a:pt x="26" y="21"/>
                    <a:pt x="58" y="21"/>
                  </a:cubicBezTo>
                  <a:cubicBezTo>
                    <a:pt x="90" y="21"/>
                    <a:pt x="116" y="15"/>
                    <a:pt x="116" y="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7"/>
                    <a:pt x="90" y="12"/>
                    <a:pt x="58" y="12"/>
                  </a:cubicBezTo>
                  <a:cubicBezTo>
                    <a:pt x="26" y="12"/>
                    <a:pt x="0" y="7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308"/>
            <p:cNvSpPr>
              <a:spLocks/>
            </p:cNvSpPr>
            <p:nvPr/>
          </p:nvSpPr>
          <p:spPr bwMode="auto">
            <a:xfrm>
              <a:off x="3888" y="260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309"/>
            <p:cNvSpPr>
              <a:spLocks/>
            </p:cNvSpPr>
            <p:nvPr/>
          </p:nvSpPr>
          <p:spPr bwMode="auto">
            <a:xfrm>
              <a:off x="3780" y="2589"/>
              <a:ext cx="113" cy="24"/>
            </a:xfrm>
            <a:custGeom>
              <a:avLst/>
              <a:gdLst>
                <a:gd name="T0" fmla="*/ 95 w 45"/>
                <a:gd name="T1" fmla="*/ 0 h 9"/>
                <a:gd name="T2" fmla="*/ 0 w 45"/>
                <a:gd name="T3" fmla="*/ 0 h 9"/>
                <a:gd name="T4" fmla="*/ 0 w 45"/>
                <a:gd name="T5" fmla="*/ 24 h 9"/>
                <a:gd name="T6" fmla="*/ 95 w 45"/>
                <a:gd name="T7" fmla="*/ 24 h 9"/>
                <a:gd name="T8" fmla="*/ 95 w 4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9"/>
                <a:gd name="T17" fmla="*/ 45 w 4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9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5" y="9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310"/>
            <p:cNvSpPr>
              <a:spLocks/>
            </p:cNvSpPr>
            <p:nvPr/>
          </p:nvSpPr>
          <p:spPr bwMode="auto">
            <a:xfrm>
              <a:off x="3780" y="2573"/>
              <a:ext cx="108" cy="30"/>
            </a:xfrm>
            <a:custGeom>
              <a:avLst/>
              <a:gdLst>
                <a:gd name="T0" fmla="*/ 108 w 43"/>
                <a:gd name="T1" fmla="*/ 11 h 11"/>
                <a:gd name="T2" fmla="*/ 95 w 43"/>
                <a:gd name="T3" fmla="*/ 0 h 11"/>
                <a:gd name="T4" fmla="*/ 93 w 43"/>
                <a:gd name="T5" fmla="*/ 0 h 11"/>
                <a:gd name="T6" fmla="*/ 0 w 43"/>
                <a:gd name="T7" fmla="*/ 0 h 11"/>
                <a:gd name="T8" fmla="*/ 5 w 43"/>
                <a:gd name="T9" fmla="*/ 8 h 11"/>
                <a:gd name="T10" fmla="*/ 3 w 43"/>
                <a:gd name="T11" fmla="*/ 16 h 11"/>
                <a:gd name="T12" fmla="*/ 95 w 43"/>
                <a:gd name="T13" fmla="*/ 16 h 11"/>
                <a:gd name="T14" fmla="*/ 108 w 43"/>
                <a:gd name="T15" fmla="*/ 30 h 11"/>
                <a:gd name="T16" fmla="*/ 108 w 43"/>
                <a:gd name="T17" fmla="*/ 1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1"/>
                <a:gd name="T29" fmla="*/ 43 w 4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1">
                  <a:moveTo>
                    <a:pt x="43" y="4"/>
                  </a:moveTo>
                  <a:cubicBezTo>
                    <a:pt x="42" y="2"/>
                    <a:pt x="41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1" y="6"/>
                    <a:pt x="43" y="8"/>
                    <a:pt x="43" y="11"/>
                  </a:cubicBezTo>
                  <a:lnTo>
                    <a:pt x="43" y="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311"/>
            <p:cNvSpPr>
              <a:spLocks/>
            </p:cNvSpPr>
            <p:nvPr/>
          </p:nvSpPr>
          <p:spPr bwMode="auto">
            <a:xfrm>
              <a:off x="3780" y="2589"/>
              <a:ext cx="113" cy="24"/>
            </a:xfrm>
            <a:custGeom>
              <a:avLst/>
              <a:gdLst>
                <a:gd name="T0" fmla="*/ 95 w 45"/>
                <a:gd name="T1" fmla="*/ 0 h 9"/>
                <a:gd name="T2" fmla="*/ 0 w 45"/>
                <a:gd name="T3" fmla="*/ 0 h 9"/>
                <a:gd name="T4" fmla="*/ 0 w 45"/>
                <a:gd name="T5" fmla="*/ 24 h 9"/>
                <a:gd name="T6" fmla="*/ 95 w 45"/>
                <a:gd name="T7" fmla="*/ 24 h 9"/>
                <a:gd name="T8" fmla="*/ 95 w 4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9"/>
                <a:gd name="T17" fmla="*/ 45 w 4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9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5" y="9"/>
                    <a:pt x="45" y="0"/>
                    <a:pt x="3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312"/>
            <p:cNvSpPr>
              <a:spLocks/>
            </p:cNvSpPr>
            <p:nvPr/>
          </p:nvSpPr>
          <p:spPr bwMode="auto">
            <a:xfrm>
              <a:off x="3780" y="2573"/>
              <a:ext cx="108" cy="30"/>
            </a:xfrm>
            <a:custGeom>
              <a:avLst/>
              <a:gdLst>
                <a:gd name="T0" fmla="*/ 108 w 43"/>
                <a:gd name="T1" fmla="*/ 11 h 11"/>
                <a:gd name="T2" fmla="*/ 95 w 43"/>
                <a:gd name="T3" fmla="*/ 0 h 11"/>
                <a:gd name="T4" fmla="*/ 93 w 43"/>
                <a:gd name="T5" fmla="*/ 0 h 11"/>
                <a:gd name="T6" fmla="*/ 0 w 43"/>
                <a:gd name="T7" fmla="*/ 0 h 11"/>
                <a:gd name="T8" fmla="*/ 5 w 43"/>
                <a:gd name="T9" fmla="*/ 8 h 11"/>
                <a:gd name="T10" fmla="*/ 3 w 43"/>
                <a:gd name="T11" fmla="*/ 16 h 11"/>
                <a:gd name="T12" fmla="*/ 95 w 43"/>
                <a:gd name="T13" fmla="*/ 16 h 11"/>
                <a:gd name="T14" fmla="*/ 108 w 43"/>
                <a:gd name="T15" fmla="*/ 30 h 11"/>
                <a:gd name="T16" fmla="*/ 108 w 43"/>
                <a:gd name="T17" fmla="*/ 1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1"/>
                <a:gd name="T29" fmla="*/ 43 w 4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1">
                  <a:moveTo>
                    <a:pt x="43" y="4"/>
                  </a:moveTo>
                  <a:cubicBezTo>
                    <a:pt x="42" y="2"/>
                    <a:pt x="41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1" y="6"/>
                    <a:pt x="43" y="8"/>
                    <a:pt x="43" y="11"/>
                  </a:cubicBezTo>
                  <a:lnTo>
                    <a:pt x="43" y="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313"/>
            <p:cNvSpPr>
              <a:spLocks/>
            </p:cNvSpPr>
            <p:nvPr/>
          </p:nvSpPr>
          <p:spPr bwMode="auto">
            <a:xfrm>
              <a:off x="3493" y="2611"/>
              <a:ext cx="290" cy="56"/>
            </a:xfrm>
            <a:custGeom>
              <a:avLst/>
              <a:gdLst>
                <a:gd name="T0" fmla="*/ 0 w 116"/>
                <a:gd name="T1" fmla="*/ 24 h 21"/>
                <a:gd name="T2" fmla="*/ 145 w 116"/>
                <a:gd name="T3" fmla="*/ 56 h 21"/>
                <a:gd name="T4" fmla="*/ 290 w 116"/>
                <a:gd name="T5" fmla="*/ 24 h 21"/>
                <a:gd name="T6" fmla="*/ 290 w 116"/>
                <a:gd name="T7" fmla="*/ 0 h 21"/>
                <a:gd name="T8" fmla="*/ 145 w 116"/>
                <a:gd name="T9" fmla="*/ 32 h 21"/>
                <a:gd name="T10" fmla="*/ 0 w 116"/>
                <a:gd name="T11" fmla="*/ 0 h 21"/>
                <a:gd name="T12" fmla="*/ 0 w 116"/>
                <a:gd name="T13" fmla="*/ 2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21"/>
                <a:gd name="T23" fmla="*/ 116 w 11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21">
                  <a:moveTo>
                    <a:pt x="0" y="9"/>
                  </a:moveTo>
                  <a:cubicBezTo>
                    <a:pt x="0" y="15"/>
                    <a:pt x="26" y="21"/>
                    <a:pt x="58" y="21"/>
                  </a:cubicBezTo>
                  <a:cubicBezTo>
                    <a:pt x="90" y="21"/>
                    <a:pt x="116" y="15"/>
                    <a:pt x="116" y="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7"/>
                    <a:pt x="90" y="12"/>
                    <a:pt x="58" y="12"/>
                  </a:cubicBezTo>
                  <a:cubicBezTo>
                    <a:pt x="26" y="12"/>
                    <a:pt x="0" y="7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314"/>
            <p:cNvSpPr>
              <a:spLocks/>
            </p:cNvSpPr>
            <p:nvPr/>
          </p:nvSpPr>
          <p:spPr bwMode="auto">
            <a:xfrm>
              <a:off x="3678" y="2611"/>
              <a:ext cx="105" cy="53"/>
            </a:xfrm>
            <a:custGeom>
              <a:avLst/>
              <a:gdLst>
                <a:gd name="T0" fmla="*/ 0 w 42"/>
                <a:gd name="T1" fmla="*/ 53 h 20"/>
                <a:gd name="T2" fmla="*/ 105 w 42"/>
                <a:gd name="T3" fmla="*/ 24 h 20"/>
                <a:gd name="T4" fmla="*/ 105 w 42"/>
                <a:gd name="T5" fmla="*/ 0 h 20"/>
                <a:gd name="T6" fmla="*/ 0 w 42"/>
                <a:gd name="T7" fmla="*/ 32 h 20"/>
                <a:gd name="T8" fmla="*/ 0 w 42"/>
                <a:gd name="T9" fmla="*/ 5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0"/>
                <a:gd name="T17" fmla="*/ 42 w 4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0">
                  <a:moveTo>
                    <a:pt x="0" y="20"/>
                  </a:moveTo>
                  <a:cubicBezTo>
                    <a:pt x="24" y="19"/>
                    <a:pt x="42" y="14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24" y="10"/>
                    <a:pt x="0" y="12"/>
                  </a:cubicBezTo>
                  <a:cubicBezTo>
                    <a:pt x="1" y="15"/>
                    <a:pt x="1" y="18"/>
                    <a:pt x="0" y="2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315"/>
            <p:cNvSpPr>
              <a:spLocks/>
            </p:cNvSpPr>
            <p:nvPr/>
          </p:nvSpPr>
          <p:spPr bwMode="auto">
            <a:xfrm>
              <a:off x="3515" y="2629"/>
              <a:ext cx="58" cy="32"/>
            </a:xfrm>
            <a:custGeom>
              <a:avLst/>
              <a:gdLst>
                <a:gd name="T0" fmla="*/ 0 w 23"/>
                <a:gd name="T1" fmla="*/ 21 h 12"/>
                <a:gd name="T2" fmla="*/ 58 w 23"/>
                <a:gd name="T3" fmla="*/ 32 h 12"/>
                <a:gd name="T4" fmla="*/ 58 w 23"/>
                <a:gd name="T5" fmla="*/ 11 h 12"/>
                <a:gd name="T6" fmla="*/ 0 w 23"/>
                <a:gd name="T7" fmla="*/ 0 h 12"/>
                <a:gd name="T8" fmla="*/ 0 w 23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8"/>
                  </a:moveTo>
                  <a:cubicBezTo>
                    <a:pt x="6" y="10"/>
                    <a:pt x="14" y="11"/>
                    <a:pt x="23" y="1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4" y="3"/>
                    <a:pt x="6" y="1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316"/>
            <p:cNvSpPr>
              <a:spLocks/>
            </p:cNvSpPr>
            <p:nvPr/>
          </p:nvSpPr>
          <p:spPr bwMode="auto">
            <a:xfrm>
              <a:off x="3550" y="2637"/>
              <a:ext cx="15" cy="24"/>
            </a:xfrm>
            <a:custGeom>
              <a:avLst/>
              <a:gdLst>
                <a:gd name="T0" fmla="*/ 0 w 6"/>
                <a:gd name="T1" fmla="*/ 21 h 9"/>
                <a:gd name="T2" fmla="*/ 15 w 6"/>
                <a:gd name="T3" fmla="*/ 24 h 9"/>
                <a:gd name="T4" fmla="*/ 15 w 6"/>
                <a:gd name="T5" fmla="*/ 3 h 9"/>
                <a:gd name="T6" fmla="*/ 0 w 6"/>
                <a:gd name="T7" fmla="*/ 0 h 9"/>
                <a:gd name="T8" fmla="*/ 0 w 6"/>
                <a:gd name="T9" fmla="*/ 2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8"/>
                  </a:moveTo>
                  <a:cubicBezTo>
                    <a:pt x="2" y="9"/>
                    <a:pt x="4" y="9"/>
                    <a:pt x="6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317"/>
            <p:cNvSpPr>
              <a:spLocks/>
            </p:cNvSpPr>
            <p:nvPr/>
          </p:nvSpPr>
          <p:spPr bwMode="auto">
            <a:xfrm>
              <a:off x="3753" y="2621"/>
              <a:ext cx="22" cy="32"/>
            </a:xfrm>
            <a:custGeom>
              <a:avLst/>
              <a:gdLst>
                <a:gd name="T0" fmla="*/ 22 w 9"/>
                <a:gd name="T1" fmla="*/ 0 h 12"/>
                <a:gd name="T2" fmla="*/ 0 w 9"/>
                <a:gd name="T3" fmla="*/ 11 h 12"/>
                <a:gd name="T4" fmla="*/ 0 w 9"/>
                <a:gd name="T5" fmla="*/ 32 h 12"/>
                <a:gd name="T6" fmla="*/ 22 w 9"/>
                <a:gd name="T7" fmla="*/ 24 h 12"/>
                <a:gd name="T8" fmla="*/ 22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9" y="0"/>
                  </a:moveTo>
                  <a:cubicBezTo>
                    <a:pt x="7" y="2"/>
                    <a:pt x="4" y="3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1"/>
                    <a:pt x="7" y="10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318"/>
            <p:cNvSpPr>
              <a:spLocks/>
            </p:cNvSpPr>
            <p:nvPr/>
          </p:nvSpPr>
          <p:spPr bwMode="auto">
            <a:xfrm>
              <a:off x="3493" y="2611"/>
              <a:ext cx="290" cy="56"/>
            </a:xfrm>
            <a:custGeom>
              <a:avLst/>
              <a:gdLst>
                <a:gd name="T0" fmla="*/ 0 w 116"/>
                <a:gd name="T1" fmla="*/ 24 h 21"/>
                <a:gd name="T2" fmla="*/ 145 w 116"/>
                <a:gd name="T3" fmla="*/ 56 h 21"/>
                <a:gd name="T4" fmla="*/ 290 w 116"/>
                <a:gd name="T5" fmla="*/ 24 h 21"/>
                <a:gd name="T6" fmla="*/ 290 w 116"/>
                <a:gd name="T7" fmla="*/ 0 h 21"/>
                <a:gd name="T8" fmla="*/ 145 w 116"/>
                <a:gd name="T9" fmla="*/ 32 h 21"/>
                <a:gd name="T10" fmla="*/ 0 w 116"/>
                <a:gd name="T11" fmla="*/ 0 h 21"/>
                <a:gd name="T12" fmla="*/ 0 w 116"/>
                <a:gd name="T13" fmla="*/ 2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21"/>
                <a:gd name="T23" fmla="*/ 116 w 11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21">
                  <a:moveTo>
                    <a:pt x="0" y="9"/>
                  </a:moveTo>
                  <a:cubicBezTo>
                    <a:pt x="0" y="15"/>
                    <a:pt x="26" y="21"/>
                    <a:pt x="58" y="21"/>
                  </a:cubicBezTo>
                  <a:cubicBezTo>
                    <a:pt x="90" y="21"/>
                    <a:pt x="116" y="15"/>
                    <a:pt x="116" y="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7"/>
                    <a:pt x="90" y="12"/>
                    <a:pt x="58" y="12"/>
                  </a:cubicBezTo>
                  <a:cubicBezTo>
                    <a:pt x="26" y="12"/>
                    <a:pt x="0" y="7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319"/>
            <p:cNvSpPr>
              <a:spLocks/>
            </p:cNvSpPr>
            <p:nvPr/>
          </p:nvSpPr>
          <p:spPr bwMode="auto">
            <a:xfrm>
              <a:off x="3710" y="2565"/>
              <a:ext cx="48" cy="32"/>
            </a:xfrm>
            <a:custGeom>
              <a:avLst/>
              <a:gdLst>
                <a:gd name="T0" fmla="*/ 13 w 19"/>
                <a:gd name="T1" fmla="*/ 0 h 12"/>
                <a:gd name="T2" fmla="*/ 38 w 19"/>
                <a:gd name="T3" fmla="*/ 16 h 12"/>
                <a:gd name="T4" fmla="*/ 0 w 19"/>
                <a:gd name="T5" fmla="*/ 32 h 12"/>
                <a:gd name="T6" fmla="*/ 48 w 19"/>
                <a:gd name="T7" fmla="*/ 16 h 12"/>
                <a:gd name="T8" fmla="*/ 13 w 1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5" y="0"/>
                  </a:moveTo>
                  <a:cubicBezTo>
                    <a:pt x="12" y="2"/>
                    <a:pt x="15" y="4"/>
                    <a:pt x="15" y="6"/>
                  </a:cubicBezTo>
                  <a:cubicBezTo>
                    <a:pt x="15" y="9"/>
                    <a:pt x="5" y="12"/>
                    <a:pt x="0" y="12"/>
                  </a:cubicBezTo>
                  <a:cubicBezTo>
                    <a:pt x="12" y="11"/>
                    <a:pt x="19" y="9"/>
                    <a:pt x="19" y="6"/>
                  </a:cubicBezTo>
                  <a:cubicBezTo>
                    <a:pt x="18" y="2"/>
                    <a:pt x="11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320"/>
            <p:cNvSpPr>
              <a:spLocks/>
            </p:cNvSpPr>
            <p:nvPr/>
          </p:nvSpPr>
          <p:spPr bwMode="auto">
            <a:xfrm>
              <a:off x="3800" y="2579"/>
              <a:ext cx="83" cy="5"/>
            </a:xfrm>
            <a:custGeom>
              <a:avLst/>
              <a:gdLst>
                <a:gd name="T0" fmla="*/ 0 w 33"/>
                <a:gd name="T1" fmla="*/ 0 h 2"/>
                <a:gd name="T2" fmla="*/ 73 w 33"/>
                <a:gd name="T3" fmla="*/ 0 h 2"/>
                <a:gd name="T4" fmla="*/ 83 w 33"/>
                <a:gd name="T5" fmla="*/ 5 h 2"/>
                <a:gd name="T6" fmla="*/ 0 60000 65536"/>
                <a:gd name="T7" fmla="*/ 0 60000 65536"/>
                <a:gd name="T8" fmla="*/ 0 60000 65536"/>
                <a:gd name="T9" fmla="*/ 0 w 33"/>
                <a:gd name="T10" fmla="*/ 0 h 2"/>
                <a:gd name="T11" fmla="*/ 33 w 3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2">
                  <a:moveTo>
                    <a:pt x="0" y="0"/>
                  </a:moveTo>
                  <a:cubicBezTo>
                    <a:pt x="6" y="0"/>
                    <a:pt x="25" y="0"/>
                    <a:pt x="29" y="0"/>
                  </a:cubicBezTo>
                  <a:cubicBezTo>
                    <a:pt x="32" y="0"/>
                    <a:pt x="33" y="2"/>
                    <a:pt x="3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57" y="5104912"/>
            <a:ext cx="991839" cy="156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971600" y="6004081"/>
            <a:ext cx="288032" cy="225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lèche droite 104"/>
          <p:cNvSpPr/>
          <p:nvPr/>
        </p:nvSpPr>
        <p:spPr>
          <a:xfrm>
            <a:off x="2483768" y="6021288"/>
            <a:ext cx="288032" cy="225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3279033" y="5305331"/>
            <a:ext cx="570369" cy="325924"/>
          </a:xfrm>
          <a:custGeom>
            <a:avLst/>
            <a:gdLst>
              <a:gd name="connsiteX0" fmla="*/ 0 w 570369"/>
              <a:gd name="connsiteY0" fmla="*/ 298764 h 325924"/>
              <a:gd name="connsiteX1" fmla="*/ 316872 w 570369"/>
              <a:gd name="connsiteY1" fmla="*/ 0 h 325924"/>
              <a:gd name="connsiteX2" fmla="*/ 570369 w 570369"/>
              <a:gd name="connsiteY2" fmla="*/ 298764 h 325924"/>
              <a:gd name="connsiteX3" fmla="*/ 570369 w 570369"/>
              <a:gd name="connsiteY3" fmla="*/ 298764 h 325924"/>
              <a:gd name="connsiteX4" fmla="*/ 570369 w 570369"/>
              <a:gd name="connsiteY4" fmla="*/ 325924 h 32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69" h="325924">
                <a:moveTo>
                  <a:pt x="0" y="298764"/>
                </a:moveTo>
                <a:cubicBezTo>
                  <a:pt x="110905" y="149382"/>
                  <a:pt x="221811" y="0"/>
                  <a:pt x="316872" y="0"/>
                </a:cubicBezTo>
                <a:cubicBezTo>
                  <a:pt x="411933" y="0"/>
                  <a:pt x="570369" y="298764"/>
                  <a:pt x="570369" y="298764"/>
                </a:cubicBezTo>
                <a:lnTo>
                  <a:pt x="570369" y="298764"/>
                </a:lnTo>
                <a:lnTo>
                  <a:pt x="570369" y="325924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Flèche droite 105"/>
          <p:cNvSpPr/>
          <p:nvPr/>
        </p:nvSpPr>
        <p:spPr>
          <a:xfrm>
            <a:off x="4283968" y="6020020"/>
            <a:ext cx="288032" cy="225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4499992" y="587901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Amplification (bloc chauffant)</a:t>
            </a:r>
            <a:endParaRPr lang="fr-FR" dirty="0"/>
          </a:p>
        </p:txBody>
      </p:sp>
      <p:sp>
        <p:nvSpPr>
          <p:cNvPr id="108" name="ZoneTexte 107"/>
          <p:cNvSpPr txBox="1"/>
          <p:nvPr/>
        </p:nvSpPr>
        <p:spPr>
          <a:xfrm>
            <a:off x="6444208" y="5705113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Détection (chambre réactionnelle)</a:t>
            </a:r>
            <a:endParaRPr lang="fr-FR" dirty="0"/>
          </a:p>
        </p:txBody>
      </p:sp>
      <p:sp>
        <p:nvSpPr>
          <p:cNvPr id="109" name="Flèche droite 108"/>
          <p:cNvSpPr/>
          <p:nvPr/>
        </p:nvSpPr>
        <p:spPr>
          <a:xfrm>
            <a:off x="6228184" y="6053802"/>
            <a:ext cx="288032" cy="225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063880" y="660838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: RFSV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624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5" grpId="0" animBg="1"/>
      <p:bldP spid="8" grpId="0" animBg="1"/>
      <p:bldP spid="106" grpId="0" animBg="1"/>
      <p:bldP spid="107" grpId="0"/>
      <p:bldP spid="108" grpId="0"/>
      <p:bldP spid="1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848872" cy="93610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PCR isotherme : TMA</a:t>
            </a:r>
            <a:br>
              <a:rPr lang="fr-FR" dirty="0" smtClean="0"/>
            </a:br>
            <a:r>
              <a:rPr lang="fr-FR" sz="3100" dirty="0" smtClean="0"/>
              <a:t>(Transcription </a:t>
            </a:r>
            <a:r>
              <a:rPr lang="fr-FR" sz="3100" dirty="0" err="1" smtClean="0"/>
              <a:t>Mediated</a:t>
            </a:r>
            <a:r>
              <a:rPr lang="fr-FR" sz="3100" dirty="0" smtClean="0"/>
              <a:t> Amplification)</a:t>
            </a:r>
            <a:endParaRPr lang="fr-FR" sz="3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 rotWithShape="1">
          <a:blip r:embed="rId3" cstate="print"/>
          <a:srcRect t="7615" r="26945" b="46193"/>
          <a:stretch/>
        </p:blipFill>
        <p:spPr bwMode="auto">
          <a:xfrm>
            <a:off x="107504" y="1318588"/>
            <a:ext cx="631273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443130" y="1844825"/>
            <a:ext cx="2700870" cy="7422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1" dirty="0" smtClean="0"/>
              <a:t>Hybridation</a:t>
            </a:r>
            <a:r>
              <a:rPr lang="fr-FR" sz="2200" dirty="0" smtClean="0"/>
              <a:t> d’un promoteur-primer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443130" y="2924944"/>
            <a:ext cx="270087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1" dirty="0" smtClean="0"/>
              <a:t>Transcription inverse </a:t>
            </a:r>
            <a:r>
              <a:rPr lang="fr-FR" sz="2200" dirty="0" smtClean="0"/>
              <a:t>:</a:t>
            </a:r>
          </a:p>
          <a:p>
            <a:pPr>
              <a:buFontTx/>
              <a:buChar char="-"/>
            </a:pPr>
            <a:r>
              <a:rPr lang="fr-FR" sz="2200" dirty="0" smtClean="0"/>
              <a:t>Synthèse ADNc </a:t>
            </a:r>
            <a:r>
              <a:rPr lang="fr-FR" sz="2200" dirty="0" err="1" smtClean="0"/>
              <a:t>sb</a:t>
            </a:r>
            <a:endParaRPr lang="fr-FR" sz="2200" dirty="0" smtClean="0"/>
          </a:p>
          <a:p>
            <a:pPr marL="0" indent="0">
              <a:buNone/>
            </a:pPr>
            <a:endParaRPr lang="fr-FR" sz="2200" dirty="0" smtClean="0"/>
          </a:p>
          <a:p>
            <a:pPr>
              <a:buFontTx/>
              <a:buChar char="-"/>
            </a:pPr>
            <a:r>
              <a:rPr lang="fr-FR" sz="2200" dirty="0" smtClean="0"/>
              <a:t>Dégradation ARN</a:t>
            </a:r>
          </a:p>
          <a:p>
            <a:pPr marL="0" indent="0">
              <a:buNone/>
            </a:pPr>
            <a:endParaRPr lang="fr-FR" sz="2200" dirty="0" smtClean="0"/>
          </a:p>
          <a:p>
            <a:pPr>
              <a:buFontTx/>
              <a:buChar char="-"/>
            </a:pPr>
            <a:r>
              <a:rPr lang="fr-FR" sz="2200" dirty="0" smtClean="0"/>
              <a:t>Hybridation d’une amorce sens</a:t>
            </a:r>
          </a:p>
          <a:p>
            <a:pPr>
              <a:buFontTx/>
              <a:buChar char="-"/>
            </a:pPr>
            <a:r>
              <a:rPr lang="fr-FR" sz="2200" dirty="0" smtClean="0"/>
              <a:t>Synthèse ADNc </a:t>
            </a:r>
            <a:r>
              <a:rPr lang="fr-FR" sz="2200" dirty="0" err="1" smtClean="0"/>
              <a:t>db</a:t>
            </a:r>
            <a:endParaRPr lang="fr-FR" sz="2200" dirty="0"/>
          </a:p>
          <a:p>
            <a:pPr marL="0" indent="0">
              <a:buNone/>
            </a:pPr>
            <a:endParaRPr lang="fr-FR" sz="22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7314538" y="6577607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Source : Gene Probe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412776"/>
            <a:ext cx="4464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Phase linéaire d’amplification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6893465" y="108961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4"/>
              </a:rPr>
              <a:t>Vidéo </a:t>
            </a:r>
            <a:r>
              <a:rPr lang="fr-FR" dirty="0" err="1" smtClean="0">
                <a:hlinkClick r:id="rId4"/>
              </a:rPr>
              <a:t>Hologic</a:t>
            </a:r>
            <a:r>
              <a:rPr lang="fr-FR" dirty="0" smtClean="0">
                <a:hlinkClick r:id="rId4"/>
              </a:rPr>
              <a:t> 1 </a:t>
            </a:r>
            <a:r>
              <a:rPr lang="fr-FR" dirty="0" smtClean="0">
                <a:hlinkClick r:id="rId5"/>
              </a:rPr>
              <a:t>Vidéo </a:t>
            </a:r>
            <a:r>
              <a:rPr lang="fr-FR" dirty="0" err="1">
                <a:hlinkClick r:id="rId5"/>
              </a:rPr>
              <a:t>H</a:t>
            </a:r>
            <a:r>
              <a:rPr lang="fr-FR" dirty="0" err="1" smtClean="0">
                <a:hlinkClick r:id="rId5"/>
              </a:rPr>
              <a:t>ologic</a:t>
            </a:r>
            <a:r>
              <a:rPr lang="fr-FR" dirty="0" smtClean="0">
                <a:hlinkClick r:id="rId5"/>
              </a:rPr>
              <a:t>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3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848872" cy="93610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PCR isotherme : TMA</a:t>
            </a:r>
            <a:br>
              <a:rPr lang="fr-FR" dirty="0" smtClean="0"/>
            </a:br>
            <a:r>
              <a:rPr lang="fr-FR" sz="2700" dirty="0" smtClean="0"/>
              <a:t>(Transcription </a:t>
            </a:r>
            <a:r>
              <a:rPr lang="fr-FR" sz="2700" dirty="0" err="1" smtClean="0"/>
              <a:t>Mediated</a:t>
            </a:r>
            <a:r>
              <a:rPr lang="fr-FR" sz="2700" dirty="0" smtClean="0"/>
              <a:t> Amplification)</a:t>
            </a:r>
            <a:endParaRPr lang="fr-FR" sz="36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56176" y="1844824"/>
            <a:ext cx="296831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1" dirty="0" smtClean="0"/>
              <a:t>Transcription</a:t>
            </a:r>
            <a:r>
              <a:rPr lang="fr-FR" sz="2200" dirty="0"/>
              <a:t> </a:t>
            </a:r>
            <a:r>
              <a:rPr lang="fr-FR" sz="2200" dirty="0" smtClean="0"/>
              <a:t>: production de 100 à 1000 copies d’ARN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156176" y="3861048"/>
            <a:ext cx="270087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1" dirty="0" smtClean="0"/>
              <a:t>Transcription inverse : </a:t>
            </a:r>
            <a:r>
              <a:rPr lang="fr-FR" sz="2200" dirty="0" smtClean="0"/>
              <a:t>production d’ADNc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86508" y="6507542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Source : Gene Probe</a:t>
            </a:r>
            <a:endParaRPr lang="fr-FR" sz="1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/>
        </p:nvPicPr>
        <p:blipFill rotWithShape="1">
          <a:blip r:embed="rId3" cstate="print"/>
          <a:srcRect t="50683" r="26945"/>
          <a:stretch/>
        </p:blipFill>
        <p:spPr bwMode="auto">
          <a:xfrm>
            <a:off x="90457" y="1268761"/>
            <a:ext cx="5993713" cy="5474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16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776864" cy="93610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PCR isotherme : TMA</a:t>
            </a:r>
            <a:br>
              <a:rPr lang="fr-FR" dirty="0" smtClean="0"/>
            </a:br>
            <a:r>
              <a:rPr lang="fr-FR" sz="2700" dirty="0" smtClean="0"/>
              <a:t>(Transcription </a:t>
            </a:r>
            <a:r>
              <a:rPr lang="fr-FR" sz="2700" dirty="0" err="1" smtClean="0"/>
              <a:t>Mediated</a:t>
            </a:r>
            <a:r>
              <a:rPr lang="fr-FR" sz="2700" dirty="0" smtClean="0"/>
              <a:t> Amplification)</a:t>
            </a:r>
            <a:endParaRPr lang="fr-FR" sz="27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/>
        </p:nvPicPr>
        <p:blipFill rotWithShape="1">
          <a:blip r:embed="rId3" cstate="print"/>
          <a:srcRect t="23832" r="14908" b="22026"/>
          <a:stretch/>
        </p:blipFill>
        <p:spPr bwMode="auto">
          <a:xfrm>
            <a:off x="35498" y="1052737"/>
            <a:ext cx="8112291" cy="5760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oneTexte 11"/>
          <p:cNvSpPr txBox="1"/>
          <p:nvPr/>
        </p:nvSpPr>
        <p:spPr>
          <a:xfrm>
            <a:off x="62080" y="1268760"/>
            <a:ext cx="57016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Phase exponentielle d’amplification</a:t>
            </a:r>
            <a:endParaRPr lang="fr-FR" sz="28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8009591" y="6453336"/>
            <a:ext cx="124293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Détection</a:t>
            </a:r>
            <a:endParaRPr lang="fr-FR" sz="2200" dirty="0" smtClean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624" y="6474076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Source : Gene Probe</a:t>
            </a:r>
            <a:endParaRPr lang="fr-FR" sz="1400" dirty="0"/>
          </a:p>
        </p:txBody>
      </p:sp>
      <p:sp>
        <p:nvSpPr>
          <p:cNvPr id="3" name="Soleil 2"/>
          <p:cNvSpPr/>
          <p:nvPr/>
        </p:nvSpPr>
        <p:spPr>
          <a:xfrm>
            <a:off x="8271014" y="6093296"/>
            <a:ext cx="360040" cy="36004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3413" y="188640"/>
            <a:ext cx="8013576" cy="93610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PCR isotherme : TMA</a:t>
            </a:r>
            <a:br>
              <a:rPr lang="fr-FR" dirty="0" smtClean="0"/>
            </a:br>
            <a:r>
              <a:rPr lang="fr-FR" sz="2700" dirty="0" smtClean="0"/>
              <a:t>(Transcription </a:t>
            </a:r>
            <a:r>
              <a:rPr lang="fr-FR" sz="2700" dirty="0" err="1" smtClean="0"/>
              <a:t>Mediated</a:t>
            </a:r>
            <a:r>
              <a:rPr lang="fr-FR" sz="2700" dirty="0" smtClean="0"/>
              <a:t> Amplification)</a:t>
            </a:r>
            <a:endParaRPr lang="fr-FR" sz="27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63413" y="2036896"/>
            <a:ext cx="77179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Détection des ARN : système </a:t>
            </a:r>
            <a:r>
              <a:rPr lang="fr-FR" sz="2800" i="1" dirty="0" err="1" smtClean="0"/>
              <a:t>molecular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beacon</a:t>
            </a:r>
            <a:endParaRPr lang="fr-FR" sz="28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206018" y="6550225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Source : Sigma Aldrich</a:t>
            </a:r>
            <a:endParaRPr lang="fr-FR" sz="1400" dirty="0"/>
          </a:p>
        </p:txBody>
      </p:sp>
      <p:pic>
        <p:nvPicPr>
          <p:cNvPr id="4098" name="Picture 2" descr="How Molecular Beacons Wo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8"/>
          <a:stretch/>
        </p:blipFill>
        <p:spPr bwMode="auto">
          <a:xfrm>
            <a:off x="275734" y="2852936"/>
            <a:ext cx="86055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995938" y="5517232"/>
            <a:ext cx="39539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Amplified</a:t>
            </a:r>
            <a:r>
              <a:rPr lang="fr-FR" sz="2000" dirty="0" smtClean="0"/>
              <a:t> Target RNA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270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r="30141"/>
          <a:stretch/>
        </p:blipFill>
        <p:spPr bwMode="auto">
          <a:xfrm>
            <a:off x="6444208" y="1628801"/>
            <a:ext cx="2714890" cy="29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0135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PCR isotherme : TMA</a:t>
            </a:r>
            <a:br>
              <a:rPr lang="fr-FR" dirty="0" smtClean="0"/>
            </a:br>
            <a:r>
              <a:rPr lang="fr-FR" sz="2700" dirty="0" smtClean="0"/>
              <a:t>(Transcription </a:t>
            </a:r>
            <a:r>
              <a:rPr lang="fr-FR" sz="2700" dirty="0" err="1" smtClean="0"/>
              <a:t>Mediated</a:t>
            </a:r>
            <a:r>
              <a:rPr lang="fr-FR" sz="2700" dirty="0" smtClean="0"/>
              <a:t> Amplification)</a:t>
            </a:r>
            <a:endParaRPr lang="fr-FR" sz="27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55575" y="2492896"/>
            <a:ext cx="6628705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100-1000 copies /molécule / « cycle »</a:t>
            </a:r>
          </a:p>
          <a:p>
            <a:pPr marL="0" indent="0">
              <a:buNone/>
            </a:pPr>
            <a:r>
              <a:rPr lang="fr-FR" sz="2400" dirty="0" smtClean="0">
                <a:sym typeface="Symbol"/>
              </a:rPr>
              <a:t>      10 milliards d’</a:t>
            </a:r>
            <a:r>
              <a:rPr lang="fr-FR" sz="2400" dirty="0" err="1" smtClean="0">
                <a:sym typeface="Symbol"/>
              </a:rPr>
              <a:t>amplicons</a:t>
            </a:r>
            <a:r>
              <a:rPr lang="fr-FR" sz="2400" dirty="0" smtClean="0">
                <a:sym typeface="Symbol"/>
              </a:rPr>
              <a:t> en 15-30 min.</a:t>
            </a:r>
          </a:p>
          <a:p>
            <a:r>
              <a:rPr lang="fr-FR" sz="2400" dirty="0" smtClean="0">
                <a:sym typeface="Symbol"/>
              </a:rPr>
              <a:t>Toutes les étapes à 41°C</a:t>
            </a:r>
          </a:p>
          <a:p>
            <a:r>
              <a:rPr lang="fr-FR" sz="2400" dirty="0" smtClean="0">
                <a:sym typeface="Symbol"/>
              </a:rPr>
              <a:t>Brevet : société américaine GENPROBE</a:t>
            </a:r>
            <a:r>
              <a:rPr lang="fr-FR" sz="2400" baseline="30000" dirty="0" smtClean="0">
                <a:sym typeface="Symbol"/>
              </a:rPr>
              <a:t>TM</a:t>
            </a:r>
            <a:endParaRPr lang="fr-FR" sz="2400" baseline="30000" dirty="0">
              <a:sym typeface="Symbol"/>
            </a:endParaRPr>
          </a:p>
          <a:p>
            <a:r>
              <a:rPr lang="fr-FR" sz="2400" dirty="0" smtClean="0">
                <a:sym typeface="Symbol"/>
              </a:rPr>
              <a:t>Technique entièrement automatisée : extraction, amplification et détection </a:t>
            </a:r>
          </a:p>
          <a:p>
            <a:pPr marL="0" indent="0">
              <a:buNone/>
            </a:pPr>
            <a:r>
              <a:rPr lang="fr-FR" sz="2400" dirty="0"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    System Panther® (</a:t>
            </a:r>
            <a:r>
              <a:rPr lang="fr-FR" sz="2400" dirty="0" err="1">
                <a:sym typeface="Symbol"/>
              </a:rPr>
              <a:t>H</a:t>
            </a:r>
            <a:r>
              <a:rPr lang="fr-FR" sz="2400" dirty="0" err="1" smtClean="0">
                <a:sym typeface="Symbol"/>
              </a:rPr>
              <a:t>ologic</a:t>
            </a:r>
            <a:r>
              <a:rPr lang="fr-FR" sz="2400" dirty="0" smtClean="0">
                <a:sym typeface="Symbol"/>
              </a:rPr>
              <a:t>)</a:t>
            </a:r>
            <a:endParaRPr lang="fr-FR" sz="2400" dirty="0" smtClean="0"/>
          </a:p>
        </p:txBody>
      </p:sp>
      <p:sp>
        <p:nvSpPr>
          <p:cNvPr id="5" name="AutoShape 4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-4690" y="5733256"/>
            <a:ext cx="6880945" cy="105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Symbol"/>
              <a:buChar char="®"/>
            </a:pPr>
            <a:r>
              <a:rPr lang="fr-FR" sz="2400" dirty="0" smtClean="0">
                <a:solidFill>
                  <a:srgbClr val="C00000"/>
                </a:solidFill>
                <a:sym typeface="Symbol"/>
              </a:rPr>
              <a:t>Applications : </a:t>
            </a:r>
          </a:p>
          <a:p>
            <a:pPr marL="7143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Symbol"/>
              </a:rPr>
              <a:t>Quantification de virus à ARN.</a:t>
            </a:r>
            <a:endParaRPr lang="fr-FR" sz="2400" dirty="0" smtClean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25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4807" y="269188"/>
            <a:ext cx="2871812" cy="1003255"/>
          </a:xfrm>
        </p:spPr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pic>
        <p:nvPicPr>
          <p:cNvPr id="1026" name="Picture 2" descr="Description de l'image Kary Mullis.jpg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16577"/>
          <a:stretch/>
        </p:blipFill>
        <p:spPr bwMode="auto">
          <a:xfrm>
            <a:off x="5092268" y="2195340"/>
            <a:ext cx="1122336" cy="151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6" name="Connecteur droit avec flèche 5"/>
          <p:cNvCxnSpPr/>
          <p:nvPr/>
        </p:nvCxnSpPr>
        <p:spPr>
          <a:xfrm>
            <a:off x="591785" y="6213362"/>
            <a:ext cx="82089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rot="19338536">
            <a:off x="635244" y="565927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1957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19338536">
            <a:off x="5202706" y="564934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1986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686806" y="4039703"/>
            <a:ext cx="1757402" cy="1446550"/>
          </a:xfrm>
          <a:prstGeom prst="rect">
            <a:avLst/>
          </a:prstGeom>
          <a:solidFill>
            <a:srgbClr val="FBA197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 smtClean="0"/>
              <a:t>1</a:t>
            </a:r>
            <a:r>
              <a:rPr lang="fr-FR" sz="2200" baseline="30000" dirty="0" smtClean="0"/>
              <a:t>ère</a:t>
            </a:r>
            <a:r>
              <a:rPr lang="fr-FR" sz="2200" dirty="0" smtClean="0"/>
              <a:t> publication sur la PCR (</a:t>
            </a:r>
            <a:r>
              <a:rPr lang="fr-FR" sz="2200" dirty="0" err="1" smtClean="0"/>
              <a:t>Mullis</a:t>
            </a:r>
            <a:r>
              <a:rPr lang="fr-FR" sz="2200" dirty="0" smtClean="0"/>
              <a:t> K.)</a:t>
            </a:r>
            <a:endParaRPr lang="fr-FR" sz="2200" dirty="0"/>
          </a:p>
        </p:txBody>
      </p:sp>
      <p:pic>
        <p:nvPicPr>
          <p:cNvPr id="1028" name="Picture 4" descr="Arthur Kornbe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0" y="2354657"/>
            <a:ext cx="1141775" cy="1614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ZoneTexte 14"/>
          <p:cNvSpPr txBox="1"/>
          <p:nvPr/>
        </p:nvSpPr>
        <p:spPr>
          <a:xfrm>
            <a:off x="260872" y="4378629"/>
            <a:ext cx="1906013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 smtClean="0"/>
              <a:t>1</a:t>
            </a:r>
            <a:r>
              <a:rPr lang="fr-FR" sz="2200" baseline="30000" dirty="0" smtClean="0"/>
              <a:t>ère</a:t>
            </a:r>
            <a:r>
              <a:rPr lang="fr-FR" sz="2200" dirty="0" smtClean="0"/>
              <a:t> ADN polymérase (Kornberg A.)</a:t>
            </a:r>
            <a:endParaRPr lang="fr-FR" sz="2200" dirty="0"/>
          </a:p>
        </p:txBody>
      </p:sp>
      <p:pic>
        <p:nvPicPr>
          <p:cNvPr id="1033" name="Picture 9" descr="Corporate logo (and mascot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1357438" cy="8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 rot="19338536">
            <a:off x="2852319" y="56816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1966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712593" y="4378629"/>
            <a:ext cx="159908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 smtClean="0"/>
              <a:t>Isolement  </a:t>
            </a:r>
            <a:r>
              <a:rPr lang="fr-FR" sz="2200" i="1" dirty="0" smtClean="0"/>
              <a:t>T. </a:t>
            </a:r>
            <a:r>
              <a:rPr lang="fr-FR" sz="2200" i="1" dirty="0" err="1" smtClean="0"/>
              <a:t>aquaticus</a:t>
            </a:r>
            <a:r>
              <a:rPr lang="fr-FR" sz="2200" i="1" dirty="0" smtClean="0"/>
              <a:t> </a:t>
            </a:r>
            <a:r>
              <a:rPr lang="fr-FR" sz="2200" dirty="0" smtClean="0"/>
              <a:t>(T. </a:t>
            </a:r>
            <a:r>
              <a:rPr lang="fr-FR" sz="2200" dirty="0" err="1" smtClean="0"/>
              <a:t>Brocks</a:t>
            </a:r>
            <a:r>
              <a:rPr lang="fr-FR" sz="2200" dirty="0" smtClean="0"/>
              <a:t>)</a:t>
            </a:r>
          </a:p>
        </p:txBody>
      </p:sp>
      <p:pic>
        <p:nvPicPr>
          <p:cNvPr id="3074" name="Picture 2" descr="Tdb-at-yellowstone-2002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93" y="2361091"/>
            <a:ext cx="1068684" cy="1642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" name="ZoneTexte 30"/>
          <p:cNvSpPr txBox="1"/>
          <p:nvPr/>
        </p:nvSpPr>
        <p:spPr>
          <a:xfrm rot="19338536">
            <a:off x="7384342" y="56096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1987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876256" y="4102703"/>
            <a:ext cx="2043938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 smtClean="0"/>
              <a:t>1</a:t>
            </a:r>
            <a:r>
              <a:rPr lang="fr-FR" sz="2200" baseline="30000" dirty="0" smtClean="0"/>
              <a:t>èr</a:t>
            </a:r>
          </a:p>
          <a:p>
            <a:pPr algn="ctr">
              <a:spcBef>
                <a:spcPts val="1200"/>
              </a:spcBef>
            </a:pPr>
            <a:r>
              <a:rPr lang="fr-FR" sz="2200" dirty="0" err="1" smtClean="0"/>
              <a:t>thermocycleur</a:t>
            </a:r>
            <a:endParaRPr lang="fr-FR" sz="2200" dirty="0" smtClean="0"/>
          </a:p>
          <a:p>
            <a:pPr algn="ctr">
              <a:spcBef>
                <a:spcPts val="1200"/>
              </a:spcBef>
            </a:pPr>
            <a:r>
              <a:rPr lang="fr-FR" sz="2200" dirty="0" smtClean="0"/>
              <a:t>(Perkin Elmer)</a:t>
            </a:r>
            <a:endParaRPr lang="fr-FR" sz="2200" dirty="0"/>
          </a:p>
        </p:txBody>
      </p:sp>
      <p:pic>
        <p:nvPicPr>
          <p:cNvPr id="33" name="Picture 11" descr="RÃ©sultat de recherche d'images pour &quot;perkinelmer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2"/>
          <a:stretch/>
        </p:blipFill>
        <p:spPr bwMode="auto">
          <a:xfrm>
            <a:off x="6940753" y="2924944"/>
            <a:ext cx="1859944" cy="7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80371" y="4102703"/>
            <a:ext cx="198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www.nobelprize.org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407707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https://en.wikipedia.org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99992" y="3708403"/>
            <a:ext cx="203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Photo : Donna </a:t>
            </a:r>
            <a:r>
              <a:rPr lang="fr-FR" sz="1400" dirty="0" err="1"/>
              <a:t>Mapston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18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 animBg="1"/>
      <p:bldP spid="15" grpId="0" animBg="1"/>
      <p:bldP spid="23" grpId="0"/>
      <p:bldP spid="24" grpId="0" animBg="1"/>
      <p:bldP spid="31" grpId="0"/>
      <p:bldP spid="32" grpId="0" animBg="1"/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4928" y="44624"/>
            <a:ext cx="8013576" cy="864096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Extension d’amorce : SNAPSHOT</a:t>
            </a:r>
            <a:endParaRPr lang="fr-FR" sz="36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75656" y="980728"/>
            <a:ext cx="72008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dirty="0" smtClean="0"/>
              <a:t>Technique de génotypage : identification de SNP</a:t>
            </a:r>
          </a:p>
        </p:txBody>
      </p:sp>
      <p:sp>
        <p:nvSpPr>
          <p:cNvPr id="5" name="AutoShape 4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3419872" y="1628800"/>
            <a:ext cx="6120680" cy="1656184"/>
            <a:chOff x="1835696" y="1772816"/>
            <a:chExt cx="6120680" cy="1656184"/>
          </a:xfrm>
        </p:grpSpPr>
        <p:sp>
          <p:nvSpPr>
            <p:cNvPr id="9" name="Espace réservé du contenu 2"/>
            <p:cNvSpPr txBox="1">
              <a:spLocks/>
            </p:cNvSpPr>
            <p:nvPr/>
          </p:nvSpPr>
          <p:spPr>
            <a:xfrm>
              <a:off x="1835696" y="2492896"/>
              <a:ext cx="6120680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sz="2400" dirty="0" smtClean="0"/>
                <a:t> 5’ CTTAACGATGGCCCATTTA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G </a:t>
              </a:r>
              <a:r>
                <a:rPr lang="fr-FR" sz="2400" dirty="0" smtClean="0"/>
                <a:t>GCAT 3’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fr-FR" sz="2400" dirty="0" smtClean="0"/>
                <a:t>3’ GAATTGCTACCGGGTAAAT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C </a:t>
              </a:r>
              <a:r>
                <a:rPr lang="fr-FR" sz="2400" dirty="0" smtClean="0"/>
                <a:t>CGTA 5’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6126700" y="2203338"/>
              <a:ext cx="0" cy="3600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space réservé du contenu 2"/>
            <p:cNvSpPr txBox="1">
              <a:spLocks/>
            </p:cNvSpPr>
            <p:nvPr/>
          </p:nvSpPr>
          <p:spPr>
            <a:xfrm>
              <a:off x="5292080" y="1772816"/>
              <a:ext cx="1800200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2400" dirty="0" smtClean="0"/>
                <a:t>SNP connu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2160" y="2543638"/>
              <a:ext cx="252028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419872" y="5589241"/>
            <a:ext cx="4739974" cy="538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5’ CTTAACGATGGCCCATTTA 3’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307977" y="5301209"/>
            <a:ext cx="2718225" cy="1296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Amorce unique : hybridation en amont du SNP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08001" y="3706589"/>
            <a:ext cx="2711374" cy="586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/>
              <a:t>Mix SNAPSHOT :</a:t>
            </a: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761989" y="4437112"/>
            <a:ext cx="2718225" cy="450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err="1" smtClean="0"/>
              <a:t>Taq</a:t>
            </a:r>
            <a:r>
              <a:rPr lang="fr-FR" sz="2400" dirty="0" smtClean="0"/>
              <a:t> polymérase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376695" y="4437112"/>
            <a:ext cx="2718225" cy="450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Tampon PCR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27586" y="2168098"/>
            <a:ext cx="3195335" cy="1116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ADN cible amplifié préalablement par PCR et purifié</a:t>
            </a:r>
          </a:p>
        </p:txBody>
      </p:sp>
    </p:spTree>
    <p:extLst>
      <p:ext uri="{BB962C8B-B14F-4D97-AF65-F5344CB8AC3E}">
        <p14:creationId xmlns:p14="http://schemas.microsoft.com/office/powerpoint/2010/main" val="27378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848872" cy="864096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Extension d’amorce : SNAPSHOT</a:t>
            </a:r>
            <a:endParaRPr lang="fr-FR" sz="3600" dirty="0"/>
          </a:p>
        </p:txBody>
      </p:sp>
      <p:sp>
        <p:nvSpPr>
          <p:cNvPr id="5" name="AutoShape 4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432265" y="1572093"/>
            <a:ext cx="2711374" cy="586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/>
              <a:t>Mix SNAPSHOT :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963019" y="1572093"/>
            <a:ext cx="3166767" cy="508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 smtClean="0"/>
              <a:t>ddNTP</a:t>
            </a:r>
            <a:r>
              <a:rPr lang="fr-FR" sz="2400" dirty="0" smtClean="0"/>
              <a:t> fluorescents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lvl="1"/>
            <a:endParaRPr lang="fr-FR" sz="2000" dirty="0" smtClean="0"/>
          </a:p>
        </p:txBody>
      </p:sp>
      <p:grpSp>
        <p:nvGrpSpPr>
          <p:cNvPr id="22" name="Groupe 21"/>
          <p:cNvGrpSpPr/>
          <p:nvPr/>
        </p:nvGrpSpPr>
        <p:grpSpPr>
          <a:xfrm>
            <a:off x="792055" y="2326948"/>
            <a:ext cx="3810000" cy="2182174"/>
            <a:chOff x="3203848" y="2071707"/>
            <a:chExt cx="3810000" cy="21821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348880"/>
              <a:ext cx="3810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5148064" y="37890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836245" y="379967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300192" y="2727953"/>
              <a:ext cx="47556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A</a:t>
              </a:r>
              <a:endParaRPr lang="fr-FR" b="1" dirty="0"/>
            </a:p>
          </p:txBody>
        </p:sp>
        <p:sp>
          <p:nvSpPr>
            <p:cNvPr id="21" name="Soleil 20"/>
            <p:cNvSpPr/>
            <p:nvPr/>
          </p:nvSpPr>
          <p:spPr>
            <a:xfrm>
              <a:off x="6234608" y="2071707"/>
              <a:ext cx="641648" cy="648072"/>
            </a:xfrm>
            <a:prstGeom prst="sun">
              <a:avLst/>
            </a:prstGeom>
            <a:solidFill>
              <a:srgbClr val="72FE1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252965" y="2326948"/>
            <a:ext cx="3810000" cy="2182174"/>
            <a:chOff x="3203848" y="2071707"/>
            <a:chExt cx="3810000" cy="2182173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348880"/>
              <a:ext cx="3810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ZoneTexte 29"/>
            <p:cNvSpPr txBox="1"/>
            <p:nvPr/>
          </p:nvSpPr>
          <p:spPr>
            <a:xfrm>
              <a:off x="5148064" y="37890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836245" y="379967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300192" y="2727953"/>
              <a:ext cx="47556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T</a:t>
              </a:r>
              <a:endParaRPr lang="fr-FR" b="1" dirty="0"/>
            </a:p>
          </p:txBody>
        </p:sp>
        <p:sp>
          <p:nvSpPr>
            <p:cNvPr id="33" name="Soleil 32"/>
            <p:cNvSpPr/>
            <p:nvPr/>
          </p:nvSpPr>
          <p:spPr>
            <a:xfrm>
              <a:off x="6234608" y="2071707"/>
              <a:ext cx="641648" cy="648072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735576" y="4221088"/>
            <a:ext cx="3810000" cy="2182174"/>
            <a:chOff x="3203848" y="2071707"/>
            <a:chExt cx="3810000" cy="2182173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348880"/>
              <a:ext cx="3810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>
              <a:off x="5148064" y="37890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836245" y="379967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endParaRPr lang="fr-FR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300192" y="2727953"/>
              <a:ext cx="47556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</a:t>
              </a:r>
              <a:endParaRPr lang="fr-FR" b="1" dirty="0"/>
            </a:p>
          </p:txBody>
        </p:sp>
        <p:sp>
          <p:nvSpPr>
            <p:cNvPr id="39" name="Soleil 38"/>
            <p:cNvSpPr/>
            <p:nvPr/>
          </p:nvSpPr>
          <p:spPr>
            <a:xfrm>
              <a:off x="6234608" y="2071707"/>
              <a:ext cx="641648" cy="648072"/>
            </a:xfrm>
            <a:prstGeom prst="su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5226033" y="4221088"/>
            <a:ext cx="3810000" cy="2182174"/>
            <a:chOff x="3203848" y="2071707"/>
            <a:chExt cx="3810000" cy="2182173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348880"/>
              <a:ext cx="3810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ZoneTexte 41"/>
            <p:cNvSpPr txBox="1"/>
            <p:nvPr/>
          </p:nvSpPr>
          <p:spPr>
            <a:xfrm>
              <a:off x="5148064" y="37890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endParaRPr lang="fr-FR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836245" y="379967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300192" y="2727953"/>
              <a:ext cx="47556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G</a:t>
              </a:r>
              <a:endParaRPr lang="fr-FR" b="1" dirty="0"/>
            </a:p>
          </p:txBody>
        </p:sp>
        <p:sp>
          <p:nvSpPr>
            <p:cNvPr id="45" name="Soleil 44"/>
            <p:cNvSpPr/>
            <p:nvPr/>
          </p:nvSpPr>
          <p:spPr>
            <a:xfrm>
              <a:off x="6234608" y="2071707"/>
              <a:ext cx="641648" cy="648072"/>
            </a:xfrm>
            <a:prstGeom prst="sun">
              <a:avLst/>
            </a:prstGeom>
            <a:solidFill>
              <a:srgbClr val="1631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1658158" y="764704"/>
            <a:ext cx="663493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Technique de génotypage : identification de SNP</a:t>
            </a:r>
          </a:p>
        </p:txBody>
      </p:sp>
      <p:sp>
        <p:nvSpPr>
          <p:cNvPr id="47" name="Soleil 46"/>
          <p:cNvSpPr/>
          <p:nvPr/>
        </p:nvSpPr>
        <p:spPr>
          <a:xfrm>
            <a:off x="329952" y="6237312"/>
            <a:ext cx="641648" cy="648072"/>
          </a:xfrm>
          <a:prstGeom prst="sun">
            <a:avLst/>
          </a:prstGeom>
          <a:solidFill>
            <a:srgbClr val="72F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space réservé du contenu 2"/>
          <p:cNvSpPr txBox="1">
            <a:spLocks/>
          </p:cNvSpPr>
          <p:nvPr/>
        </p:nvSpPr>
        <p:spPr>
          <a:xfrm>
            <a:off x="1057194" y="6377117"/>
            <a:ext cx="3166767" cy="508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fluorochrome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lvl="1"/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6805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848872" cy="864096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Extension d’amorce : SNAPSHOT</a:t>
            </a:r>
            <a:endParaRPr lang="fr-FR" sz="36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835696" y="1052736"/>
            <a:ext cx="663493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Technique de génotypage : identification de SNP</a:t>
            </a:r>
          </a:p>
        </p:txBody>
      </p:sp>
      <p:sp>
        <p:nvSpPr>
          <p:cNvPr id="5" name="AutoShape 4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The Panther system and Panther Fusion system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843808" y="3897053"/>
            <a:ext cx="6120680" cy="756084"/>
            <a:chOff x="1763688" y="2924944"/>
            <a:chExt cx="6120680" cy="756084"/>
          </a:xfrm>
        </p:grpSpPr>
        <p:sp>
          <p:nvSpPr>
            <p:cNvPr id="9" name="Espace réservé du contenu 2"/>
            <p:cNvSpPr txBox="1">
              <a:spLocks/>
            </p:cNvSpPr>
            <p:nvPr/>
          </p:nvSpPr>
          <p:spPr>
            <a:xfrm>
              <a:off x="1763688" y="3212976"/>
              <a:ext cx="6120680" cy="4680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sz="2400" dirty="0" smtClean="0"/>
                <a:t>3’ GAATTGCTACCGGGTAAAT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C </a:t>
              </a:r>
              <a:r>
                <a:rPr lang="fr-FR" sz="2400" dirty="0" smtClean="0"/>
                <a:t>CGTA 5’</a:t>
              </a:r>
            </a:p>
          </p:txBody>
        </p:sp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1813338" y="2924944"/>
              <a:ext cx="4739974" cy="5384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sz="2400" dirty="0" smtClean="0"/>
                <a:t> </a:t>
              </a:r>
              <a:r>
                <a:rPr lang="fr-FR" sz="2400" b="1" dirty="0" smtClean="0">
                  <a:solidFill>
                    <a:srgbClr val="0070C0"/>
                  </a:solidFill>
                </a:rPr>
                <a:t>5’ CTTAACGATGGCCCATTTA</a:t>
              </a:r>
            </a:p>
          </p:txBody>
        </p:sp>
      </p:grp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1331641" y="3789041"/>
            <a:ext cx="1872208" cy="9721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Hybridation</a:t>
            </a:r>
          </a:p>
          <a:p>
            <a:pPr marL="0" indent="0" algn="ctr">
              <a:buNone/>
            </a:pPr>
            <a:r>
              <a:rPr lang="fr-FR" sz="2400" dirty="0" smtClean="0"/>
              <a:t>50°C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1331641" y="2096853"/>
            <a:ext cx="1872208" cy="9721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Dénaturation</a:t>
            </a:r>
          </a:p>
          <a:p>
            <a:pPr marL="0" indent="0" algn="ctr">
              <a:buNone/>
            </a:pPr>
            <a:r>
              <a:rPr lang="fr-FR" sz="2400" dirty="0" smtClean="0"/>
              <a:t>96°C</a:t>
            </a: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1331641" y="5445225"/>
            <a:ext cx="1872208" cy="9721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Extension</a:t>
            </a:r>
          </a:p>
          <a:p>
            <a:pPr marL="0" indent="0" algn="ctr">
              <a:buNone/>
            </a:pPr>
            <a:r>
              <a:rPr lang="fr-FR" sz="2400" dirty="0" smtClean="0"/>
              <a:t>60°C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2915816" y="1803770"/>
            <a:ext cx="6120680" cy="1697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400" dirty="0" smtClean="0"/>
              <a:t> 5’ CTTAACGATGGCCCATTTA </a:t>
            </a:r>
            <a:r>
              <a:rPr lang="fr-FR" sz="2400" b="1" dirty="0" smtClean="0">
                <a:solidFill>
                  <a:srgbClr val="FF0000"/>
                </a:solidFill>
              </a:rPr>
              <a:t>G </a:t>
            </a:r>
            <a:r>
              <a:rPr lang="fr-FR" sz="2400" dirty="0" smtClean="0"/>
              <a:t>GCAT 3’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2400" dirty="0"/>
          </a:p>
          <a:p>
            <a:pPr marL="0" indent="0" algn="ctr">
              <a:spcBef>
                <a:spcPts val="0"/>
              </a:spcBef>
              <a:buNone/>
            </a:pPr>
            <a:endParaRPr lang="fr-FR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dirty="0" smtClean="0"/>
              <a:t>3’ GAATTGCTACCGGGTAAAT </a:t>
            </a:r>
            <a:r>
              <a:rPr lang="fr-FR" sz="2400" b="1" dirty="0" smtClean="0">
                <a:solidFill>
                  <a:srgbClr val="FF0000"/>
                </a:solidFill>
              </a:rPr>
              <a:t>C </a:t>
            </a:r>
            <a:r>
              <a:rPr lang="fr-FR" sz="2400" dirty="0" smtClean="0"/>
              <a:t>CGTA 5’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2915816" y="5553237"/>
            <a:ext cx="6120680" cy="756084"/>
            <a:chOff x="1763688" y="2924944"/>
            <a:chExt cx="6120680" cy="756084"/>
          </a:xfrm>
        </p:grpSpPr>
        <p:sp>
          <p:nvSpPr>
            <p:cNvPr id="31" name="Espace réservé du contenu 2"/>
            <p:cNvSpPr txBox="1">
              <a:spLocks/>
            </p:cNvSpPr>
            <p:nvPr/>
          </p:nvSpPr>
          <p:spPr>
            <a:xfrm>
              <a:off x="1763688" y="3212976"/>
              <a:ext cx="6120680" cy="4680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sz="2400" dirty="0" smtClean="0"/>
                <a:t>3’ GAATTGCTACCGGGTAAAT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C </a:t>
              </a:r>
              <a:r>
                <a:rPr lang="fr-FR" sz="2400" dirty="0" smtClean="0"/>
                <a:t>CGTA 5’</a:t>
              </a:r>
            </a:p>
          </p:txBody>
        </p:sp>
        <p:sp>
          <p:nvSpPr>
            <p:cNvPr id="32" name="Espace réservé du contenu 2"/>
            <p:cNvSpPr txBox="1">
              <a:spLocks/>
            </p:cNvSpPr>
            <p:nvPr/>
          </p:nvSpPr>
          <p:spPr>
            <a:xfrm>
              <a:off x="1813338" y="2924944"/>
              <a:ext cx="4739974" cy="5384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sz="2400" dirty="0" smtClean="0"/>
                <a:t>    </a:t>
              </a:r>
              <a:r>
                <a:rPr lang="fr-FR" sz="2400" b="1" dirty="0" smtClean="0">
                  <a:solidFill>
                    <a:srgbClr val="0070C0"/>
                  </a:solidFill>
                </a:rPr>
                <a:t>5’ CTTAACGATGGCCCATTTA G</a:t>
              </a:r>
            </a:p>
          </p:txBody>
        </p:sp>
      </p:grpSp>
      <p:sp>
        <p:nvSpPr>
          <p:cNvPr id="33" name="Soleil 32"/>
          <p:cNvSpPr/>
          <p:nvPr/>
        </p:nvSpPr>
        <p:spPr>
          <a:xfrm>
            <a:off x="6908155" y="5013867"/>
            <a:ext cx="641648" cy="648072"/>
          </a:xfrm>
          <a:prstGeom prst="sun">
            <a:avLst/>
          </a:prstGeom>
          <a:solidFill>
            <a:srgbClr val="1631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8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139802"/>
            <a:ext cx="2415746" cy="649238"/>
          </a:xfrm>
        </p:spPr>
        <p:txBody>
          <a:bodyPr>
            <a:noAutofit/>
          </a:bodyPr>
          <a:lstStyle/>
          <a:p>
            <a:r>
              <a:rPr lang="fr-FR" sz="2800" dirty="0" smtClean="0"/>
              <a:t>Hybridation</a:t>
            </a:r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94928" y="44624"/>
            <a:ext cx="8013576" cy="864096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Extension d’amorce : SNAPSHOT</a:t>
            </a:r>
            <a:endParaRPr lang="fr-FR" sz="3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24069" y="692696"/>
            <a:ext cx="663493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Technique de génotypage : identification de SNP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6624911" y="3718198"/>
            <a:ext cx="2482337" cy="223701"/>
            <a:chOff x="8536672" y="5066450"/>
            <a:chExt cx="2482337" cy="223701"/>
          </a:xfrm>
        </p:grpSpPr>
        <p:cxnSp>
          <p:nvCxnSpPr>
            <p:cNvPr id="43" name="Connecteur droit 42"/>
            <p:cNvCxnSpPr/>
            <p:nvPr/>
          </p:nvCxnSpPr>
          <p:spPr>
            <a:xfrm>
              <a:off x="8536672" y="5185879"/>
              <a:ext cx="24823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à coins arrondis 43"/>
            <p:cNvSpPr/>
            <p:nvPr/>
          </p:nvSpPr>
          <p:spPr>
            <a:xfrm>
              <a:off x="9858311" y="5066450"/>
              <a:ext cx="108012" cy="22370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3089755" y="3739464"/>
            <a:ext cx="3209181" cy="223701"/>
            <a:chOff x="3998319" y="5092802"/>
            <a:chExt cx="3209181" cy="223701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3998319" y="5202954"/>
              <a:ext cx="32091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à coins arrondis 46"/>
            <p:cNvSpPr/>
            <p:nvPr/>
          </p:nvSpPr>
          <p:spPr>
            <a:xfrm>
              <a:off x="5619075" y="5092802"/>
              <a:ext cx="108012" cy="22370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06248" y="3735846"/>
            <a:ext cx="2592288" cy="223701"/>
            <a:chOff x="277344" y="5115430"/>
            <a:chExt cx="2592288" cy="223701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277344" y="5227281"/>
              <a:ext cx="25922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à coins arrondis 49"/>
            <p:cNvSpPr/>
            <p:nvPr/>
          </p:nvSpPr>
          <p:spPr>
            <a:xfrm>
              <a:off x="2267744" y="5115430"/>
              <a:ext cx="108012" cy="2237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611560" y="4064932"/>
            <a:ext cx="1457814" cy="732220"/>
            <a:chOff x="2464599" y="5492737"/>
            <a:chExt cx="1457814" cy="732220"/>
          </a:xfrm>
        </p:grpSpPr>
        <p:cxnSp>
          <p:nvCxnSpPr>
            <p:cNvPr id="54" name="Connecteur droit 53"/>
            <p:cNvCxnSpPr/>
            <p:nvPr/>
          </p:nvCxnSpPr>
          <p:spPr>
            <a:xfrm flipV="1">
              <a:off x="2464599" y="5492738"/>
              <a:ext cx="815018" cy="7322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V="1">
              <a:off x="3279617" y="5492737"/>
              <a:ext cx="642796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/>
          <p:cNvGrpSpPr/>
          <p:nvPr/>
        </p:nvGrpSpPr>
        <p:grpSpPr>
          <a:xfrm>
            <a:off x="3820686" y="4076723"/>
            <a:ext cx="873659" cy="270227"/>
            <a:chOff x="4920559" y="5567881"/>
            <a:chExt cx="873659" cy="270227"/>
          </a:xfrm>
        </p:grpSpPr>
        <p:cxnSp>
          <p:nvCxnSpPr>
            <p:cNvPr id="57" name="Connecteur droit 56"/>
            <p:cNvCxnSpPr/>
            <p:nvPr/>
          </p:nvCxnSpPr>
          <p:spPr>
            <a:xfrm flipV="1">
              <a:off x="4920559" y="5567882"/>
              <a:ext cx="230863" cy="2702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V="1">
              <a:off x="5151422" y="5567881"/>
              <a:ext cx="642796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6804248" y="4076723"/>
            <a:ext cx="1142302" cy="552244"/>
            <a:chOff x="4651916" y="5567881"/>
            <a:chExt cx="1142302" cy="552244"/>
          </a:xfrm>
        </p:grpSpPr>
        <p:cxnSp>
          <p:nvCxnSpPr>
            <p:cNvPr id="60" name="Connecteur droit 59"/>
            <p:cNvCxnSpPr/>
            <p:nvPr/>
          </p:nvCxnSpPr>
          <p:spPr>
            <a:xfrm flipV="1">
              <a:off x="4651916" y="5567882"/>
              <a:ext cx="499506" cy="5522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V="1">
              <a:off x="5151422" y="5567881"/>
              <a:ext cx="642796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323529" y="4797152"/>
            <a:ext cx="23750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E</a:t>
            </a:r>
            <a:r>
              <a:rPr lang="fr-FR" sz="2800" dirty="0" smtClean="0"/>
              <a:t>xtension</a:t>
            </a:r>
            <a:endParaRPr lang="fr-FR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7786438" y="5547548"/>
            <a:ext cx="29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39603" y="5545446"/>
            <a:ext cx="29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510625" y="5547869"/>
            <a:ext cx="29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G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6589878" y="5400368"/>
            <a:ext cx="2482337" cy="223701"/>
            <a:chOff x="8536672" y="5066450"/>
            <a:chExt cx="2482337" cy="223701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8536672" y="5185879"/>
              <a:ext cx="24823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à coins arrondis 28"/>
            <p:cNvSpPr/>
            <p:nvPr/>
          </p:nvSpPr>
          <p:spPr>
            <a:xfrm>
              <a:off x="9858311" y="5066450"/>
              <a:ext cx="108012" cy="22370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054722" y="5421634"/>
            <a:ext cx="3209181" cy="223701"/>
            <a:chOff x="3998319" y="5092802"/>
            <a:chExt cx="3209181" cy="223701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3998319" y="5202954"/>
              <a:ext cx="32091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à coins arrondis 31"/>
            <p:cNvSpPr/>
            <p:nvPr/>
          </p:nvSpPr>
          <p:spPr>
            <a:xfrm>
              <a:off x="5619075" y="5092802"/>
              <a:ext cx="108012" cy="22370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71215" y="5418016"/>
            <a:ext cx="2592288" cy="223701"/>
            <a:chOff x="277344" y="5115430"/>
            <a:chExt cx="2592288" cy="223701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277344" y="5227281"/>
              <a:ext cx="25922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à coins arrondis 34"/>
            <p:cNvSpPr/>
            <p:nvPr/>
          </p:nvSpPr>
          <p:spPr>
            <a:xfrm>
              <a:off x="2267744" y="5115430"/>
              <a:ext cx="108012" cy="2237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23529" y="5793124"/>
            <a:ext cx="1585358" cy="948244"/>
            <a:chOff x="2337055" y="5492737"/>
            <a:chExt cx="1585358" cy="948244"/>
          </a:xfrm>
        </p:grpSpPr>
        <p:cxnSp>
          <p:nvCxnSpPr>
            <p:cNvPr id="37" name="Connecteur droit 36"/>
            <p:cNvCxnSpPr/>
            <p:nvPr/>
          </p:nvCxnSpPr>
          <p:spPr>
            <a:xfrm flipV="1">
              <a:off x="2337055" y="5492738"/>
              <a:ext cx="942562" cy="9482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V="1">
              <a:off x="3279617" y="5492737"/>
              <a:ext cx="642796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3660199" y="5804915"/>
            <a:ext cx="873659" cy="270227"/>
            <a:chOff x="4920559" y="5567881"/>
            <a:chExt cx="873659" cy="270227"/>
          </a:xfrm>
        </p:grpSpPr>
        <p:cxnSp>
          <p:nvCxnSpPr>
            <p:cNvPr id="40" name="Connecteur droit 39"/>
            <p:cNvCxnSpPr/>
            <p:nvPr/>
          </p:nvCxnSpPr>
          <p:spPr>
            <a:xfrm flipV="1">
              <a:off x="4920559" y="5567882"/>
              <a:ext cx="230863" cy="2702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V="1">
              <a:off x="5151422" y="5567881"/>
              <a:ext cx="642796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6589878" y="5804915"/>
            <a:ext cx="1196185" cy="648421"/>
            <a:chOff x="4598033" y="5567881"/>
            <a:chExt cx="1196185" cy="648421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4598033" y="5567882"/>
              <a:ext cx="553389" cy="6484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V="1">
              <a:off x="5151422" y="5567881"/>
              <a:ext cx="642796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/>
          <p:cNvGrpSpPr/>
          <p:nvPr/>
        </p:nvGrpSpPr>
        <p:grpSpPr>
          <a:xfrm>
            <a:off x="7544353" y="1700808"/>
            <a:ext cx="1204111" cy="564035"/>
            <a:chOff x="2718302" y="5492737"/>
            <a:chExt cx="1204111" cy="564035"/>
          </a:xfrm>
        </p:grpSpPr>
        <p:cxnSp>
          <p:nvCxnSpPr>
            <p:cNvPr id="64" name="Connecteur droit 63"/>
            <p:cNvCxnSpPr/>
            <p:nvPr/>
          </p:nvCxnSpPr>
          <p:spPr>
            <a:xfrm flipV="1">
              <a:off x="2718302" y="5492737"/>
              <a:ext cx="561315" cy="564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3279617" y="5492737"/>
              <a:ext cx="642796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/>
          <p:cNvGrpSpPr/>
          <p:nvPr/>
        </p:nvGrpSpPr>
        <p:grpSpPr>
          <a:xfrm>
            <a:off x="7874805" y="1475882"/>
            <a:ext cx="873659" cy="135114"/>
            <a:chOff x="4920559" y="5567881"/>
            <a:chExt cx="873659" cy="135114"/>
          </a:xfrm>
        </p:grpSpPr>
        <p:cxnSp>
          <p:nvCxnSpPr>
            <p:cNvPr id="67" name="Connecteur droit 66"/>
            <p:cNvCxnSpPr/>
            <p:nvPr/>
          </p:nvCxnSpPr>
          <p:spPr>
            <a:xfrm flipV="1">
              <a:off x="4920559" y="5567882"/>
              <a:ext cx="230863" cy="1351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V="1">
              <a:off x="5151422" y="5567881"/>
              <a:ext cx="642796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/>
          <p:cNvGrpSpPr/>
          <p:nvPr/>
        </p:nvGrpSpPr>
        <p:grpSpPr>
          <a:xfrm>
            <a:off x="7305119" y="1982825"/>
            <a:ext cx="1443345" cy="936453"/>
            <a:chOff x="4350873" y="5567881"/>
            <a:chExt cx="1443345" cy="936453"/>
          </a:xfrm>
        </p:grpSpPr>
        <p:cxnSp>
          <p:nvCxnSpPr>
            <p:cNvPr id="70" name="Connecteur droit 69"/>
            <p:cNvCxnSpPr/>
            <p:nvPr/>
          </p:nvCxnSpPr>
          <p:spPr>
            <a:xfrm flipV="1">
              <a:off x="4350873" y="5567881"/>
              <a:ext cx="800549" cy="9364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V="1">
              <a:off x="5151422" y="5567881"/>
              <a:ext cx="642796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ZoneTexte 71"/>
          <p:cNvSpPr txBox="1"/>
          <p:nvPr/>
        </p:nvSpPr>
        <p:spPr>
          <a:xfrm>
            <a:off x="1378718" y="1268760"/>
            <a:ext cx="6073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SNAPSHOT multiplexe</a:t>
            </a:r>
          </a:p>
          <a:p>
            <a:r>
              <a:rPr lang="fr-FR" sz="2400" dirty="0" smtClean="0"/>
              <a:t>Plusieurs amorces :</a:t>
            </a:r>
          </a:p>
          <a:p>
            <a:r>
              <a:rPr lang="fr-FR" sz="2400" dirty="0" smtClean="0"/>
              <a:t>- spécifiques de différents </a:t>
            </a:r>
            <a:r>
              <a:rPr lang="fr-FR" sz="2400" dirty="0" err="1" smtClean="0"/>
              <a:t>SNPs</a:t>
            </a:r>
            <a:endParaRPr lang="fr-FR" sz="2400" dirty="0" smtClean="0"/>
          </a:p>
          <a:p>
            <a:r>
              <a:rPr lang="fr-FR" sz="2400" dirty="0" smtClean="0"/>
              <a:t>- avec queues </a:t>
            </a:r>
            <a:r>
              <a:rPr lang="fr-FR" sz="2400" dirty="0" err="1"/>
              <a:t>polyC</a:t>
            </a:r>
            <a:r>
              <a:rPr lang="fr-FR" sz="2400" dirty="0"/>
              <a:t> de </a:t>
            </a:r>
            <a:r>
              <a:rPr lang="fr-FR" sz="2400" dirty="0" smtClean="0"/>
              <a:t>tailles différentes en 5’</a:t>
            </a:r>
            <a:endParaRPr lang="fr-FR" sz="2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4206913" y="3070609"/>
            <a:ext cx="34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ADN matrice dénaturé</a:t>
            </a:r>
            <a:endParaRPr lang="fr-FR" sz="2400" dirty="0"/>
          </a:p>
        </p:txBody>
      </p:sp>
      <p:grpSp>
        <p:nvGrpSpPr>
          <p:cNvPr id="77" name="Groupe 76"/>
          <p:cNvGrpSpPr/>
          <p:nvPr/>
        </p:nvGrpSpPr>
        <p:grpSpPr>
          <a:xfrm>
            <a:off x="7939889" y="3070611"/>
            <a:ext cx="1204111" cy="461665"/>
            <a:chOff x="445833" y="3191269"/>
            <a:chExt cx="1447247" cy="461665"/>
          </a:xfrm>
        </p:grpSpPr>
        <p:sp>
          <p:nvSpPr>
            <p:cNvPr id="78" name="ZoneTexte 77"/>
            <p:cNvSpPr txBox="1"/>
            <p:nvPr/>
          </p:nvSpPr>
          <p:spPr>
            <a:xfrm>
              <a:off x="755575" y="3191269"/>
              <a:ext cx="1137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/>
                <a:t>SNPs</a:t>
              </a:r>
              <a:endParaRPr lang="fr-FR" sz="2400" dirty="0"/>
            </a:p>
          </p:txBody>
        </p:sp>
        <p:sp>
          <p:nvSpPr>
            <p:cNvPr id="79" name="Rectangle à coins arrondis 78"/>
            <p:cNvSpPr/>
            <p:nvPr/>
          </p:nvSpPr>
          <p:spPr>
            <a:xfrm>
              <a:off x="445833" y="3279573"/>
              <a:ext cx="108012" cy="2237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0" name="Connecteur droit 79"/>
          <p:cNvCxnSpPr/>
          <p:nvPr/>
        </p:nvCxnSpPr>
        <p:spPr>
          <a:xfrm>
            <a:off x="3820686" y="3316916"/>
            <a:ext cx="588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5" grpId="0"/>
      <p:bldP spid="26" grpId="0"/>
      <p:bldP spid="7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27933" y="2054856"/>
            <a:ext cx="8996597" cy="1468467"/>
            <a:chOff x="127933" y="2054856"/>
            <a:chExt cx="8996597" cy="1468467"/>
          </a:xfrm>
        </p:grpSpPr>
        <p:sp>
          <p:nvSpPr>
            <p:cNvPr id="3" name="Rectangle 2"/>
            <p:cNvSpPr/>
            <p:nvPr/>
          </p:nvSpPr>
          <p:spPr>
            <a:xfrm>
              <a:off x="172016" y="2608923"/>
              <a:ext cx="8864480" cy="914400"/>
            </a:xfrm>
            <a:prstGeom prst="rect">
              <a:avLst/>
            </a:prstGeom>
            <a:pattFill prst="dotDmnd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742959" y="2054856"/>
              <a:ext cx="381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+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27933" y="2139226"/>
              <a:ext cx="381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-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17889" y="3109666"/>
            <a:ext cx="500743" cy="326573"/>
            <a:chOff x="1140556" y="5121621"/>
            <a:chExt cx="1146520" cy="389932"/>
          </a:xfrm>
        </p:grpSpPr>
        <p:grpSp>
          <p:nvGrpSpPr>
            <p:cNvPr id="10" name="Groupe 9"/>
            <p:cNvGrpSpPr/>
            <p:nvPr/>
          </p:nvGrpSpPr>
          <p:grpSpPr>
            <a:xfrm>
              <a:off x="1140556" y="5241326"/>
              <a:ext cx="873659" cy="270227"/>
              <a:chOff x="4920559" y="5567881"/>
              <a:chExt cx="873659" cy="270227"/>
            </a:xfrm>
          </p:grpSpPr>
          <p:cxnSp>
            <p:nvCxnSpPr>
              <p:cNvPr id="12" name="Connecteur droit 11"/>
              <p:cNvCxnSpPr/>
              <p:nvPr/>
            </p:nvCxnSpPr>
            <p:spPr>
              <a:xfrm flipV="1">
                <a:off x="4920559" y="5567882"/>
                <a:ext cx="230863" cy="27022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5151422" y="5567881"/>
                <a:ext cx="642796" cy="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ZoneTexte 10"/>
            <p:cNvSpPr txBox="1"/>
            <p:nvPr/>
          </p:nvSpPr>
          <p:spPr>
            <a:xfrm>
              <a:off x="1995511" y="5121621"/>
              <a:ext cx="2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F0"/>
                  </a:solidFill>
                </a:rPr>
                <a:t>G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95535" y="2739415"/>
            <a:ext cx="636104" cy="370249"/>
            <a:chOff x="5777405" y="5102600"/>
            <a:chExt cx="1814453" cy="738344"/>
          </a:xfrm>
        </p:grpSpPr>
        <p:grpSp>
          <p:nvGrpSpPr>
            <p:cNvPr id="15" name="Groupe 14"/>
            <p:cNvGrpSpPr/>
            <p:nvPr/>
          </p:nvGrpSpPr>
          <p:grpSpPr>
            <a:xfrm>
              <a:off x="5777405" y="5217711"/>
              <a:ext cx="1545796" cy="623233"/>
              <a:chOff x="4248422" y="5567881"/>
              <a:chExt cx="1545796" cy="623233"/>
            </a:xfrm>
          </p:grpSpPr>
          <p:cxnSp>
            <p:nvCxnSpPr>
              <p:cNvPr id="17" name="Connecteur droit 16"/>
              <p:cNvCxnSpPr/>
              <p:nvPr/>
            </p:nvCxnSpPr>
            <p:spPr>
              <a:xfrm flipV="1">
                <a:off x="4248422" y="5567885"/>
                <a:ext cx="902999" cy="62322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flipV="1">
                <a:off x="5151422" y="5567881"/>
                <a:ext cx="642796" cy="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ZoneTexte 15"/>
            <p:cNvSpPr txBox="1"/>
            <p:nvPr/>
          </p:nvSpPr>
          <p:spPr>
            <a:xfrm>
              <a:off x="7300293" y="5102600"/>
              <a:ext cx="2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A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27934" y="2527661"/>
            <a:ext cx="933988" cy="795420"/>
            <a:chOff x="9019405" y="5052004"/>
            <a:chExt cx="1538664" cy="865510"/>
          </a:xfrm>
        </p:grpSpPr>
        <p:grpSp>
          <p:nvGrpSpPr>
            <p:cNvPr id="20" name="Groupe 19"/>
            <p:cNvGrpSpPr/>
            <p:nvPr/>
          </p:nvGrpSpPr>
          <p:grpSpPr>
            <a:xfrm>
              <a:off x="9019405" y="5202187"/>
              <a:ext cx="1169491" cy="715327"/>
              <a:chOff x="2752922" y="5477213"/>
              <a:chExt cx="1169491" cy="715327"/>
            </a:xfrm>
          </p:grpSpPr>
          <p:cxnSp>
            <p:nvCxnSpPr>
              <p:cNvPr id="22" name="Connecteur droit 21"/>
              <p:cNvCxnSpPr/>
              <p:nvPr/>
            </p:nvCxnSpPr>
            <p:spPr>
              <a:xfrm flipV="1">
                <a:off x="2752922" y="5477213"/>
                <a:ext cx="543060" cy="71532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V="1">
                <a:off x="3279617" y="5492737"/>
                <a:ext cx="642796" cy="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ZoneTexte 20"/>
            <p:cNvSpPr txBox="1"/>
            <p:nvPr/>
          </p:nvSpPr>
          <p:spPr>
            <a:xfrm>
              <a:off x="10266504" y="5052004"/>
              <a:ext cx="2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97585" y="3964560"/>
            <a:ext cx="8002807" cy="2893440"/>
            <a:chOff x="1723511" y="3964560"/>
            <a:chExt cx="8002807" cy="2893440"/>
          </a:xfrm>
        </p:grpSpPr>
        <p:grpSp>
          <p:nvGrpSpPr>
            <p:cNvPr id="25" name="Groupe 24"/>
            <p:cNvGrpSpPr/>
            <p:nvPr/>
          </p:nvGrpSpPr>
          <p:grpSpPr>
            <a:xfrm>
              <a:off x="2444436" y="4264182"/>
              <a:ext cx="4897924" cy="2308637"/>
              <a:chOff x="2444436" y="4264182"/>
              <a:chExt cx="4897924" cy="2308637"/>
            </a:xfrm>
          </p:grpSpPr>
          <p:cxnSp>
            <p:nvCxnSpPr>
              <p:cNvPr id="28" name="Connecteur droit avec flèche 27"/>
              <p:cNvCxnSpPr/>
              <p:nvPr/>
            </p:nvCxnSpPr>
            <p:spPr>
              <a:xfrm>
                <a:off x="2444436" y="6572818"/>
                <a:ext cx="4897924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2444436" y="4264182"/>
                <a:ext cx="0" cy="230863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/>
            <p:cNvSpPr txBox="1"/>
            <p:nvPr/>
          </p:nvSpPr>
          <p:spPr>
            <a:xfrm>
              <a:off x="7408630" y="6150114"/>
              <a:ext cx="2317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Taille des fragments (</a:t>
              </a:r>
              <a:r>
                <a:rPr lang="fr-FR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 rot="16200000">
              <a:off x="918610" y="4769461"/>
              <a:ext cx="2317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Intensité de fluorescence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01473" y="3450266"/>
            <a:ext cx="888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Capillaire rempli d’électrolytes et soumis à un champ électrique</a:t>
            </a:r>
          </a:p>
        </p:txBody>
      </p:sp>
      <p:sp>
        <p:nvSpPr>
          <p:cNvPr id="31" name="Forme libre 30"/>
          <p:cNvSpPr/>
          <p:nvPr/>
        </p:nvSpPr>
        <p:spPr>
          <a:xfrm>
            <a:off x="1403648" y="4689989"/>
            <a:ext cx="642257" cy="1861458"/>
          </a:xfrm>
          <a:custGeom>
            <a:avLst/>
            <a:gdLst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57200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14245 w 642257"/>
              <a:gd name="connsiteY18" fmla="*/ 1313642 h 1861458"/>
              <a:gd name="connsiteX19" fmla="*/ 457200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24837 w 642257"/>
              <a:gd name="connsiteY18" fmla="*/ 1313642 h 1861458"/>
              <a:gd name="connsiteX19" fmla="*/ 457200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24837 w 642257"/>
              <a:gd name="connsiteY18" fmla="*/ 1313642 h 1861458"/>
              <a:gd name="connsiteX19" fmla="*/ 439547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82765 w 642257"/>
              <a:gd name="connsiteY4" fmla="*/ 1693745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24837 w 642257"/>
              <a:gd name="connsiteY18" fmla="*/ 1313642 h 1861458"/>
              <a:gd name="connsiteX19" fmla="*/ 439547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82765 w 642257"/>
              <a:gd name="connsiteY4" fmla="*/ 1693745 h 1861458"/>
              <a:gd name="connsiteX5" fmla="*/ 204537 w 642257"/>
              <a:gd name="connsiteY5" fmla="*/ 1632805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24837 w 642257"/>
              <a:gd name="connsiteY18" fmla="*/ 1313642 h 1861458"/>
              <a:gd name="connsiteX19" fmla="*/ 439547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82765 w 642257"/>
              <a:gd name="connsiteY4" fmla="*/ 1693745 h 1861458"/>
              <a:gd name="connsiteX5" fmla="*/ 204537 w 642257"/>
              <a:gd name="connsiteY5" fmla="*/ 1632805 h 1861458"/>
              <a:gd name="connsiteX6" fmla="*/ 232871 w 642257"/>
              <a:gd name="connsiteY6" fmla="*/ 1465197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24837 w 642257"/>
              <a:gd name="connsiteY18" fmla="*/ 1313642 h 1861458"/>
              <a:gd name="connsiteX19" fmla="*/ 439547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2257" h="1861458">
                <a:moveTo>
                  <a:pt x="0" y="1807029"/>
                </a:moveTo>
                <a:cubicBezTo>
                  <a:pt x="18143" y="1803400"/>
                  <a:pt x="36578" y="1801011"/>
                  <a:pt x="54428" y="1796143"/>
                </a:cubicBezTo>
                <a:cubicBezTo>
                  <a:pt x="76568" y="1790105"/>
                  <a:pt x="119742" y="1774372"/>
                  <a:pt x="119742" y="1774372"/>
                </a:cubicBezTo>
                <a:cubicBezTo>
                  <a:pt x="126999" y="1767115"/>
                  <a:pt x="131010" y="1766038"/>
                  <a:pt x="141514" y="1752600"/>
                </a:cubicBezTo>
                <a:cubicBezTo>
                  <a:pt x="152018" y="1739162"/>
                  <a:pt x="172261" y="1713711"/>
                  <a:pt x="182765" y="1693745"/>
                </a:cubicBezTo>
                <a:cubicBezTo>
                  <a:pt x="193269" y="1673779"/>
                  <a:pt x="201691" y="1655577"/>
                  <a:pt x="204537" y="1632805"/>
                </a:cubicBezTo>
                <a:lnTo>
                  <a:pt x="232871" y="1465197"/>
                </a:lnTo>
                <a:cubicBezTo>
                  <a:pt x="236500" y="1098711"/>
                  <a:pt x="255098" y="736567"/>
                  <a:pt x="261257" y="370115"/>
                </a:cubicBezTo>
                <a:cubicBezTo>
                  <a:pt x="261825" y="336331"/>
                  <a:pt x="267496" y="165277"/>
                  <a:pt x="283028" y="97972"/>
                </a:cubicBezTo>
                <a:cubicBezTo>
                  <a:pt x="288188" y="75611"/>
                  <a:pt x="297543" y="54429"/>
                  <a:pt x="304800" y="32658"/>
                </a:cubicBezTo>
                <a:lnTo>
                  <a:pt x="315685" y="0"/>
                </a:lnTo>
                <a:lnTo>
                  <a:pt x="337457" y="65315"/>
                </a:lnTo>
                <a:lnTo>
                  <a:pt x="348342" y="97972"/>
                </a:lnTo>
                <a:cubicBezTo>
                  <a:pt x="355599" y="148772"/>
                  <a:pt x="360050" y="200053"/>
                  <a:pt x="370114" y="250372"/>
                </a:cubicBezTo>
                <a:cubicBezTo>
                  <a:pt x="386737" y="333486"/>
                  <a:pt x="378705" y="286441"/>
                  <a:pt x="391885" y="391886"/>
                </a:cubicBezTo>
                <a:cubicBezTo>
                  <a:pt x="395514" y="475343"/>
                  <a:pt x="398005" y="558858"/>
                  <a:pt x="402771" y="642258"/>
                </a:cubicBezTo>
                <a:cubicBezTo>
                  <a:pt x="405264" y="685880"/>
                  <a:pt x="412151" y="729218"/>
                  <a:pt x="413657" y="772886"/>
                </a:cubicBezTo>
                <a:cubicBezTo>
                  <a:pt x="419410" y="939741"/>
                  <a:pt x="422679" y="1183503"/>
                  <a:pt x="424542" y="1273629"/>
                </a:cubicBezTo>
                <a:cubicBezTo>
                  <a:pt x="426405" y="1363755"/>
                  <a:pt x="422336" y="1286428"/>
                  <a:pt x="424837" y="1313642"/>
                </a:cubicBezTo>
                <a:cubicBezTo>
                  <a:pt x="427338" y="1340856"/>
                  <a:pt x="431669" y="1389646"/>
                  <a:pt x="439547" y="1436915"/>
                </a:cubicBezTo>
                <a:cubicBezTo>
                  <a:pt x="444613" y="1558500"/>
                  <a:pt x="470586" y="1694543"/>
                  <a:pt x="478971" y="1752600"/>
                </a:cubicBezTo>
                <a:cubicBezTo>
                  <a:pt x="487356" y="1810657"/>
                  <a:pt x="484725" y="1774995"/>
                  <a:pt x="489857" y="1785258"/>
                </a:cubicBezTo>
                <a:cubicBezTo>
                  <a:pt x="514008" y="1833560"/>
                  <a:pt x="517372" y="1819829"/>
                  <a:pt x="576942" y="1839686"/>
                </a:cubicBezTo>
                <a:lnTo>
                  <a:pt x="609600" y="1850572"/>
                </a:lnTo>
                <a:lnTo>
                  <a:pt x="642257" y="1861458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2622552" y="4689989"/>
            <a:ext cx="642257" cy="1861458"/>
          </a:xfrm>
          <a:custGeom>
            <a:avLst/>
            <a:gdLst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57200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39548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95890 w 642257"/>
              <a:gd name="connsiteY4" fmla="*/ 1687182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39548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95890 w 642257"/>
              <a:gd name="connsiteY4" fmla="*/ 1687182 h 1861458"/>
              <a:gd name="connsiteX5" fmla="*/ 213287 w 642257"/>
              <a:gd name="connsiteY5" fmla="*/ 1632805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39548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95890 w 642257"/>
              <a:gd name="connsiteY4" fmla="*/ 1687182 h 1861458"/>
              <a:gd name="connsiteX5" fmla="*/ 213287 w 642257"/>
              <a:gd name="connsiteY5" fmla="*/ 1632805 h 1861458"/>
              <a:gd name="connsiteX6" fmla="*/ 239433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39548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95890 w 642257"/>
              <a:gd name="connsiteY4" fmla="*/ 1687182 h 1861458"/>
              <a:gd name="connsiteX5" fmla="*/ 213287 w 642257"/>
              <a:gd name="connsiteY5" fmla="*/ 1632805 h 1861458"/>
              <a:gd name="connsiteX6" fmla="*/ 239433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26677 w 642257"/>
              <a:gd name="connsiteY18" fmla="*/ 1317172 h 1861458"/>
              <a:gd name="connsiteX19" fmla="*/ 439548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2257" h="1861458">
                <a:moveTo>
                  <a:pt x="0" y="1807029"/>
                </a:moveTo>
                <a:cubicBezTo>
                  <a:pt x="18143" y="1803400"/>
                  <a:pt x="36578" y="1801011"/>
                  <a:pt x="54428" y="1796143"/>
                </a:cubicBezTo>
                <a:cubicBezTo>
                  <a:pt x="76568" y="1790105"/>
                  <a:pt x="119742" y="1774372"/>
                  <a:pt x="119742" y="1774372"/>
                </a:cubicBezTo>
                <a:cubicBezTo>
                  <a:pt x="126999" y="1767115"/>
                  <a:pt x="128823" y="1767132"/>
                  <a:pt x="141514" y="1752600"/>
                </a:cubicBezTo>
                <a:cubicBezTo>
                  <a:pt x="154205" y="1738068"/>
                  <a:pt x="183928" y="1707148"/>
                  <a:pt x="195890" y="1687182"/>
                </a:cubicBezTo>
                <a:cubicBezTo>
                  <a:pt x="207852" y="1667216"/>
                  <a:pt x="210441" y="1655577"/>
                  <a:pt x="213287" y="1632805"/>
                </a:cubicBezTo>
                <a:lnTo>
                  <a:pt x="239433" y="1469572"/>
                </a:lnTo>
                <a:cubicBezTo>
                  <a:pt x="243062" y="1103086"/>
                  <a:pt x="255098" y="736567"/>
                  <a:pt x="261257" y="370115"/>
                </a:cubicBezTo>
                <a:cubicBezTo>
                  <a:pt x="261825" y="336331"/>
                  <a:pt x="267496" y="165277"/>
                  <a:pt x="283028" y="97972"/>
                </a:cubicBezTo>
                <a:cubicBezTo>
                  <a:pt x="288188" y="75611"/>
                  <a:pt x="297543" y="54429"/>
                  <a:pt x="304800" y="32658"/>
                </a:cubicBezTo>
                <a:lnTo>
                  <a:pt x="315685" y="0"/>
                </a:lnTo>
                <a:lnTo>
                  <a:pt x="337457" y="65315"/>
                </a:lnTo>
                <a:lnTo>
                  <a:pt x="348342" y="97972"/>
                </a:lnTo>
                <a:cubicBezTo>
                  <a:pt x="355599" y="148772"/>
                  <a:pt x="360050" y="200053"/>
                  <a:pt x="370114" y="250372"/>
                </a:cubicBezTo>
                <a:cubicBezTo>
                  <a:pt x="386737" y="333486"/>
                  <a:pt x="378705" y="286441"/>
                  <a:pt x="391885" y="391886"/>
                </a:cubicBezTo>
                <a:cubicBezTo>
                  <a:pt x="395514" y="475343"/>
                  <a:pt x="398005" y="558858"/>
                  <a:pt x="402771" y="642258"/>
                </a:cubicBezTo>
                <a:cubicBezTo>
                  <a:pt x="405264" y="685880"/>
                  <a:pt x="412151" y="729218"/>
                  <a:pt x="413657" y="772886"/>
                </a:cubicBezTo>
                <a:cubicBezTo>
                  <a:pt x="419410" y="939741"/>
                  <a:pt x="422372" y="1182915"/>
                  <a:pt x="424542" y="1273629"/>
                </a:cubicBezTo>
                <a:cubicBezTo>
                  <a:pt x="426712" y="1364343"/>
                  <a:pt x="424176" y="1289958"/>
                  <a:pt x="426677" y="1317172"/>
                </a:cubicBezTo>
                <a:cubicBezTo>
                  <a:pt x="429178" y="1344386"/>
                  <a:pt x="431670" y="1389646"/>
                  <a:pt x="439548" y="1436915"/>
                </a:cubicBezTo>
                <a:cubicBezTo>
                  <a:pt x="444614" y="1558500"/>
                  <a:pt x="470586" y="1694543"/>
                  <a:pt x="478971" y="1752600"/>
                </a:cubicBezTo>
                <a:cubicBezTo>
                  <a:pt x="487356" y="1810657"/>
                  <a:pt x="484725" y="1774995"/>
                  <a:pt x="489857" y="1785258"/>
                </a:cubicBezTo>
                <a:cubicBezTo>
                  <a:pt x="514008" y="1833560"/>
                  <a:pt x="517372" y="1819829"/>
                  <a:pt x="576942" y="1839686"/>
                </a:cubicBezTo>
                <a:lnTo>
                  <a:pt x="609600" y="1850572"/>
                </a:lnTo>
                <a:lnTo>
                  <a:pt x="642257" y="1861458"/>
                </a:lnTo>
              </a:path>
            </a:pathLst>
          </a:custGeom>
          <a:noFill/>
          <a:ln w="19050">
            <a:solidFill>
              <a:srgbClr val="44F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4350035" y="4695785"/>
            <a:ext cx="642257" cy="1861458"/>
          </a:xfrm>
          <a:custGeom>
            <a:avLst/>
            <a:gdLst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57200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41888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26678 w 642257"/>
              <a:gd name="connsiteY18" fmla="*/ 1317172 h 1861458"/>
              <a:gd name="connsiteX19" fmla="*/ 441888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87140 w 642257"/>
              <a:gd name="connsiteY4" fmla="*/ 16915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26678 w 642257"/>
              <a:gd name="connsiteY18" fmla="*/ 1317172 h 1861458"/>
              <a:gd name="connsiteX19" fmla="*/ 441888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87140 w 642257"/>
              <a:gd name="connsiteY4" fmla="*/ 1691558 h 1861458"/>
              <a:gd name="connsiteX5" fmla="*/ 208630 w 642257"/>
              <a:gd name="connsiteY5" fmla="*/ 1629821 h 1861458"/>
              <a:gd name="connsiteX6" fmla="*/ 228600 w 642257"/>
              <a:gd name="connsiteY6" fmla="*/ 1643743 h 1861458"/>
              <a:gd name="connsiteX7" fmla="*/ 250371 w 642257"/>
              <a:gd name="connsiteY7" fmla="*/ 1469572 h 1861458"/>
              <a:gd name="connsiteX8" fmla="*/ 261257 w 642257"/>
              <a:gd name="connsiteY8" fmla="*/ 370115 h 1861458"/>
              <a:gd name="connsiteX9" fmla="*/ 283028 w 642257"/>
              <a:gd name="connsiteY9" fmla="*/ 97972 h 1861458"/>
              <a:gd name="connsiteX10" fmla="*/ 304800 w 642257"/>
              <a:gd name="connsiteY10" fmla="*/ 32658 h 1861458"/>
              <a:gd name="connsiteX11" fmla="*/ 315685 w 642257"/>
              <a:gd name="connsiteY11" fmla="*/ 0 h 1861458"/>
              <a:gd name="connsiteX12" fmla="*/ 337457 w 642257"/>
              <a:gd name="connsiteY12" fmla="*/ 65315 h 1861458"/>
              <a:gd name="connsiteX13" fmla="*/ 348342 w 642257"/>
              <a:gd name="connsiteY13" fmla="*/ 97972 h 1861458"/>
              <a:gd name="connsiteX14" fmla="*/ 370114 w 642257"/>
              <a:gd name="connsiteY14" fmla="*/ 250372 h 1861458"/>
              <a:gd name="connsiteX15" fmla="*/ 391885 w 642257"/>
              <a:gd name="connsiteY15" fmla="*/ 391886 h 1861458"/>
              <a:gd name="connsiteX16" fmla="*/ 402771 w 642257"/>
              <a:gd name="connsiteY16" fmla="*/ 642258 h 1861458"/>
              <a:gd name="connsiteX17" fmla="*/ 413657 w 642257"/>
              <a:gd name="connsiteY17" fmla="*/ 772886 h 1861458"/>
              <a:gd name="connsiteX18" fmla="*/ 424542 w 642257"/>
              <a:gd name="connsiteY18" fmla="*/ 1273629 h 1861458"/>
              <a:gd name="connsiteX19" fmla="*/ 426678 w 642257"/>
              <a:gd name="connsiteY19" fmla="*/ 1317172 h 1861458"/>
              <a:gd name="connsiteX20" fmla="*/ 441888 w 642257"/>
              <a:gd name="connsiteY20" fmla="*/ 1436915 h 1861458"/>
              <a:gd name="connsiteX21" fmla="*/ 478971 w 642257"/>
              <a:gd name="connsiteY21" fmla="*/ 1752600 h 1861458"/>
              <a:gd name="connsiteX22" fmla="*/ 489857 w 642257"/>
              <a:gd name="connsiteY22" fmla="*/ 1785258 h 1861458"/>
              <a:gd name="connsiteX23" fmla="*/ 576942 w 642257"/>
              <a:gd name="connsiteY23" fmla="*/ 1839686 h 1861458"/>
              <a:gd name="connsiteX24" fmla="*/ 609600 w 642257"/>
              <a:gd name="connsiteY24" fmla="*/ 1850572 h 1861458"/>
              <a:gd name="connsiteX25" fmla="*/ 642257 w 642257"/>
              <a:gd name="connsiteY25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87140 w 642257"/>
              <a:gd name="connsiteY4" fmla="*/ 1691558 h 1861458"/>
              <a:gd name="connsiteX5" fmla="*/ 208630 w 642257"/>
              <a:gd name="connsiteY5" fmla="*/ 1629821 h 1861458"/>
              <a:gd name="connsiteX6" fmla="*/ 217662 w 642257"/>
              <a:gd name="connsiteY6" fmla="*/ 1593429 h 1861458"/>
              <a:gd name="connsiteX7" fmla="*/ 250371 w 642257"/>
              <a:gd name="connsiteY7" fmla="*/ 1469572 h 1861458"/>
              <a:gd name="connsiteX8" fmla="*/ 261257 w 642257"/>
              <a:gd name="connsiteY8" fmla="*/ 370115 h 1861458"/>
              <a:gd name="connsiteX9" fmla="*/ 283028 w 642257"/>
              <a:gd name="connsiteY9" fmla="*/ 97972 h 1861458"/>
              <a:gd name="connsiteX10" fmla="*/ 304800 w 642257"/>
              <a:gd name="connsiteY10" fmla="*/ 32658 h 1861458"/>
              <a:gd name="connsiteX11" fmla="*/ 315685 w 642257"/>
              <a:gd name="connsiteY11" fmla="*/ 0 h 1861458"/>
              <a:gd name="connsiteX12" fmla="*/ 337457 w 642257"/>
              <a:gd name="connsiteY12" fmla="*/ 65315 h 1861458"/>
              <a:gd name="connsiteX13" fmla="*/ 348342 w 642257"/>
              <a:gd name="connsiteY13" fmla="*/ 97972 h 1861458"/>
              <a:gd name="connsiteX14" fmla="*/ 370114 w 642257"/>
              <a:gd name="connsiteY14" fmla="*/ 250372 h 1861458"/>
              <a:gd name="connsiteX15" fmla="*/ 391885 w 642257"/>
              <a:gd name="connsiteY15" fmla="*/ 391886 h 1861458"/>
              <a:gd name="connsiteX16" fmla="*/ 402771 w 642257"/>
              <a:gd name="connsiteY16" fmla="*/ 642258 h 1861458"/>
              <a:gd name="connsiteX17" fmla="*/ 413657 w 642257"/>
              <a:gd name="connsiteY17" fmla="*/ 772886 h 1861458"/>
              <a:gd name="connsiteX18" fmla="*/ 424542 w 642257"/>
              <a:gd name="connsiteY18" fmla="*/ 1273629 h 1861458"/>
              <a:gd name="connsiteX19" fmla="*/ 426678 w 642257"/>
              <a:gd name="connsiteY19" fmla="*/ 1317172 h 1861458"/>
              <a:gd name="connsiteX20" fmla="*/ 441888 w 642257"/>
              <a:gd name="connsiteY20" fmla="*/ 1436915 h 1861458"/>
              <a:gd name="connsiteX21" fmla="*/ 478971 w 642257"/>
              <a:gd name="connsiteY21" fmla="*/ 1752600 h 1861458"/>
              <a:gd name="connsiteX22" fmla="*/ 489857 w 642257"/>
              <a:gd name="connsiteY22" fmla="*/ 1785258 h 1861458"/>
              <a:gd name="connsiteX23" fmla="*/ 576942 w 642257"/>
              <a:gd name="connsiteY23" fmla="*/ 1839686 h 1861458"/>
              <a:gd name="connsiteX24" fmla="*/ 609600 w 642257"/>
              <a:gd name="connsiteY24" fmla="*/ 1850572 h 1861458"/>
              <a:gd name="connsiteX25" fmla="*/ 642257 w 642257"/>
              <a:gd name="connsiteY25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87140 w 642257"/>
              <a:gd name="connsiteY4" fmla="*/ 1691558 h 1861458"/>
              <a:gd name="connsiteX5" fmla="*/ 208630 w 642257"/>
              <a:gd name="connsiteY5" fmla="*/ 1629821 h 1861458"/>
              <a:gd name="connsiteX6" fmla="*/ 217662 w 642257"/>
              <a:gd name="connsiteY6" fmla="*/ 1593429 h 1861458"/>
              <a:gd name="connsiteX7" fmla="*/ 241621 w 642257"/>
              <a:gd name="connsiteY7" fmla="*/ 1465197 h 1861458"/>
              <a:gd name="connsiteX8" fmla="*/ 261257 w 642257"/>
              <a:gd name="connsiteY8" fmla="*/ 370115 h 1861458"/>
              <a:gd name="connsiteX9" fmla="*/ 283028 w 642257"/>
              <a:gd name="connsiteY9" fmla="*/ 97972 h 1861458"/>
              <a:gd name="connsiteX10" fmla="*/ 304800 w 642257"/>
              <a:gd name="connsiteY10" fmla="*/ 32658 h 1861458"/>
              <a:gd name="connsiteX11" fmla="*/ 315685 w 642257"/>
              <a:gd name="connsiteY11" fmla="*/ 0 h 1861458"/>
              <a:gd name="connsiteX12" fmla="*/ 337457 w 642257"/>
              <a:gd name="connsiteY12" fmla="*/ 65315 h 1861458"/>
              <a:gd name="connsiteX13" fmla="*/ 348342 w 642257"/>
              <a:gd name="connsiteY13" fmla="*/ 97972 h 1861458"/>
              <a:gd name="connsiteX14" fmla="*/ 370114 w 642257"/>
              <a:gd name="connsiteY14" fmla="*/ 250372 h 1861458"/>
              <a:gd name="connsiteX15" fmla="*/ 391885 w 642257"/>
              <a:gd name="connsiteY15" fmla="*/ 391886 h 1861458"/>
              <a:gd name="connsiteX16" fmla="*/ 402771 w 642257"/>
              <a:gd name="connsiteY16" fmla="*/ 642258 h 1861458"/>
              <a:gd name="connsiteX17" fmla="*/ 413657 w 642257"/>
              <a:gd name="connsiteY17" fmla="*/ 772886 h 1861458"/>
              <a:gd name="connsiteX18" fmla="*/ 424542 w 642257"/>
              <a:gd name="connsiteY18" fmla="*/ 1273629 h 1861458"/>
              <a:gd name="connsiteX19" fmla="*/ 426678 w 642257"/>
              <a:gd name="connsiteY19" fmla="*/ 1317172 h 1861458"/>
              <a:gd name="connsiteX20" fmla="*/ 441888 w 642257"/>
              <a:gd name="connsiteY20" fmla="*/ 1436915 h 1861458"/>
              <a:gd name="connsiteX21" fmla="*/ 478971 w 642257"/>
              <a:gd name="connsiteY21" fmla="*/ 1752600 h 1861458"/>
              <a:gd name="connsiteX22" fmla="*/ 489857 w 642257"/>
              <a:gd name="connsiteY22" fmla="*/ 1785258 h 1861458"/>
              <a:gd name="connsiteX23" fmla="*/ 576942 w 642257"/>
              <a:gd name="connsiteY23" fmla="*/ 1839686 h 1861458"/>
              <a:gd name="connsiteX24" fmla="*/ 609600 w 642257"/>
              <a:gd name="connsiteY24" fmla="*/ 1850572 h 1861458"/>
              <a:gd name="connsiteX25" fmla="*/ 642257 w 642257"/>
              <a:gd name="connsiteY25" fmla="*/ 1861458 h 1861458"/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187140 w 642257"/>
              <a:gd name="connsiteY4" fmla="*/ 1691558 h 1861458"/>
              <a:gd name="connsiteX5" fmla="*/ 208630 w 642257"/>
              <a:gd name="connsiteY5" fmla="*/ 1629821 h 1861458"/>
              <a:gd name="connsiteX6" fmla="*/ 217662 w 642257"/>
              <a:gd name="connsiteY6" fmla="*/ 1593429 h 1861458"/>
              <a:gd name="connsiteX7" fmla="*/ 241621 w 642257"/>
              <a:gd name="connsiteY7" fmla="*/ 1465197 h 1861458"/>
              <a:gd name="connsiteX8" fmla="*/ 261257 w 642257"/>
              <a:gd name="connsiteY8" fmla="*/ 370115 h 1861458"/>
              <a:gd name="connsiteX9" fmla="*/ 283028 w 642257"/>
              <a:gd name="connsiteY9" fmla="*/ 97972 h 1861458"/>
              <a:gd name="connsiteX10" fmla="*/ 304800 w 642257"/>
              <a:gd name="connsiteY10" fmla="*/ 32658 h 1861458"/>
              <a:gd name="connsiteX11" fmla="*/ 315685 w 642257"/>
              <a:gd name="connsiteY11" fmla="*/ 0 h 1861458"/>
              <a:gd name="connsiteX12" fmla="*/ 337457 w 642257"/>
              <a:gd name="connsiteY12" fmla="*/ 65315 h 1861458"/>
              <a:gd name="connsiteX13" fmla="*/ 348342 w 642257"/>
              <a:gd name="connsiteY13" fmla="*/ 97972 h 1861458"/>
              <a:gd name="connsiteX14" fmla="*/ 370114 w 642257"/>
              <a:gd name="connsiteY14" fmla="*/ 250372 h 1861458"/>
              <a:gd name="connsiteX15" fmla="*/ 391885 w 642257"/>
              <a:gd name="connsiteY15" fmla="*/ 391886 h 1861458"/>
              <a:gd name="connsiteX16" fmla="*/ 402771 w 642257"/>
              <a:gd name="connsiteY16" fmla="*/ 642258 h 1861458"/>
              <a:gd name="connsiteX17" fmla="*/ 413657 w 642257"/>
              <a:gd name="connsiteY17" fmla="*/ 772886 h 1861458"/>
              <a:gd name="connsiteX18" fmla="*/ 424542 w 642257"/>
              <a:gd name="connsiteY18" fmla="*/ 1273629 h 1861458"/>
              <a:gd name="connsiteX19" fmla="*/ 426678 w 642257"/>
              <a:gd name="connsiteY19" fmla="*/ 1317172 h 1861458"/>
              <a:gd name="connsiteX20" fmla="*/ 430951 w 642257"/>
              <a:gd name="connsiteY20" fmla="*/ 1436915 h 1861458"/>
              <a:gd name="connsiteX21" fmla="*/ 478971 w 642257"/>
              <a:gd name="connsiteY21" fmla="*/ 1752600 h 1861458"/>
              <a:gd name="connsiteX22" fmla="*/ 489857 w 642257"/>
              <a:gd name="connsiteY22" fmla="*/ 1785258 h 1861458"/>
              <a:gd name="connsiteX23" fmla="*/ 576942 w 642257"/>
              <a:gd name="connsiteY23" fmla="*/ 1839686 h 1861458"/>
              <a:gd name="connsiteX24" fmla="*/ 609600 w 642257"/>
              <a:gd name="connsiteY24" fmla="*/ 1850572 h 1861458"/>
              <a:gd name="connsiteX25" fmla="*/ 642257 w 642257"/>
              <a:gd name="connsiteY25" fmla="*/ 1861458 h 18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2257" h="1861458">
                <a:moveTo>
                  <a:pt x="0" y="1807029"/>
                </a:moveTo>
                <a:cubicBezTo>
                  <a:pt x="18143" y="1803400"/>
                  <a:pt x="36578" y="1801011"/>
                  <a:pt x="54428" y="1796143"/>
                </a:cubicBezTo>
                <a:cubicBezTo>
                  <a:pt x="76568" y="1790105"/>
                  <a:pt x="119742" y="1774372"/>
                  <a:pt x="119742" y="1774372"/>
                </a:cubicBezTo>
                <a:cubicBezTo>
                  <a:pt x="126999" y="1767115"/>
                  <a:pt x="130281" y="1766402"/>
                  <a:pt x="141514" y="1752600"/>
                </a:cubicBezTo>
                <a:cubicBezTo>
                  <a:pt x="152747" y="1738798"/>
                  <a:pt x="175954" y="1712021"/>
                  <a:pt x="187140" y="1691558"/>
                </a:cubicBezTo>
                <a:cubicBezTo>
                  <a:pt x="198326" y="1671095"/>
                  <a:pt x="201720" y="1637790"/>
                  <a:pt x="208630" y="1629821"/>
                </a:cubicBezTo>
                <a:cubicBezTo>
                  <a:pt x="215540" y="1621852"/>
                  <a:pt x="213987" y="1623783"/>
                  <a:pt x="217662" y="1593429"/>
                </a:cubicBezTo>
                <a:lnTo>
                  <a:pt x="241621" y="1465197"/>
                </a:lnTo>
                <a:cubicBezTo>
                  <a:pt x="245250" y="1098711"/>
                  <a:pt x="255098" y="736567"/>
                  <a:pt x="261257" y="370115"/>
                </a:cubicBezTo>
                <a:cubicBezTo>
                  <a:pt x="261825" y="336331"/>
                  <a:pt x="267496" y="165277"/>
                  <a:pt x="283028" y="97972"/>
                </a:cubicBezTo>
                <a:cubicBezTo>
                  <a:pt x="288188" y="75611"/>
                  <a:pt x="297543" y="54429"/>
                  <a:pt x="304800" y="32658"/>
                </a:cubicBezTo>
                <a:lnTo>
                  <a:pt x="315685" y="0"/>
                </a:lnTo>
                <a:lnTo>
                  <a:pt x="337457" y="65315"/>
                </a:lnTo>
                <a:lnTo>
                  <a:pt x="348342" y="97972"/>
                </a:lnTo>
                <a:cubicBezTo>
                  <a:pt x="355599" y="148772"/>
                  <a:pt x="360050" y="200053"/>
                  <a:pt x="370114" y="250372"/>
                </a:cubicBezTo>
                <a:cubicBezTo>
                  <a:pt x="386737" y="333486"/>
                  <a:pt x="378705" y="286441"/>
                  <a:pt x="391885" y="391886"/>
                </a:cubicBezTo>
                <a:cubicBezTo>
                  <a:pt x="395514" y="475343"/>
                  <a:pt x="398005" y="558858"/>
                  <a:pt x="402771" y="642258"/>
                </a:cubicBezTo>
                <a:cubicBezTo>
                  <a:pt x="405264" y="685880"/>
                  <a:pt x="412151" y="729218"/>
                  <a:pt x="413657" y="772886"/>
                </a:cubicBezTo>
                <a:cubicBezTo>
                  <a:pt x="419410" y="939741"/>
                  <a:pt x="422372" y="1182915"/>
                  <a:pt x="424542" y="1273629"/>
                </a:cubicBezTo>
                <a:cubicBezTo>
                  <a:pt x="426712" y="1364343"/>
                  <a:pt x="425610" y="1289958"/>
                  <a:pt x="426678" y="1317172"/>
                </a:cubicBezTo>
                <a:cubicBezTo>
                  <a:pt x="427746" y="1344386"/>
                  <a:pt x="423073" y="1389646"/>
                  <a:pt x="430951" y="1436915"/>
                </a:cubicBezTo>
                <a:cubicBezTo>
                  <a:pt x="436017" y="1558500"/>
                  <a:pt x="469153" y="1694543"/>
                  <a:pt x="478971" y="1752600"/>
                </a:cubicBezTo>
                <a:cubicBezTo>
                  <a:pt x="488789" y="1810657"/>
                  <a:pt x="484725" y="1774995"/>
                  <a:pt x="489857" y="1785258"/>
                </a:cubicBezTo>
                <a:cubicBezTo>
                  <a:pt x="514008" y="1833560"/>
                  <a:pt x="517372" y="1819829"/>
                  <a:pt x="576942" y="1839686"/>
                </a:cubicBezTo>
                <a:lnTo>
                  <a:pt x="609600" y="1850572"/>
                </a:lnTo>
                <a:lnTo>
                  <a:pt x="642257" y="1861458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/>
          <p:cNvGrpSpPr/>
          <p:nvPr/>
        </p:nvGrpSpPr>
        <p:grpSpPr>
          <a:xfrm>
            <a:off x="8100392" y="1169421"/>
            <a:ext cx="860079" cy="3793403"/>
            <a:chOff x="11041542" y="1289350"/>
            <a:chExt cx="860079" cy="3793403"/>
          </a:xfrm>
        </p:grpSpPr>
        <p:grpSp>
          <p:nvGrpSpPr>
            <p:cNvPr id="35" name="Groupe 34"/>
            <p:cNvGrpSpPr/>
            <p:nvPr/>
          </p:nvGrpSpPr>
          <p:grpSpPr>
            <a:xfrm>
              <a:off x="11172816" y="2093049"/>
              <a:ext cx="597529" cy="2233741"/>
              <a:chOff x="3730026" y="1699992"/>
              <a:chExt cx="597529" cy="2233741"/>
            </a:xfrm>
          </p:grpSpPr>
          <p:sp>
            <p:nvSpPr>
              <p:cNvPr id="40" name="Triangle isocèle 39"/>
              <p:cNvSpPr/>
              <p:nvPr/>
            </p:nvSpPr>
            <p:spPr>
              <a:xfrm rot="10800000">
                <a:off x="3730026" y="1741620"/>
                <a:ext cx="597529" cy="664993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844818" y="1699992"/>
                <a:ext cx="367946" cy="22337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11041542" y="1289350"/>
              <a:ext cx="860079" cy="892203"/>
              <a:chOff x="3598752" y="896293"/>
              <a:chExt cx="860079" cy="892203"/>
            </a:xfrm>
          </p:grpSpPr>
          <p:sp>
            <p:nvSpPr>
              <p:cNvPr id="38" name="Cylindre 37"/>
              <p:cNvSpPr/>
              <p:nvPr/>
            </p:nvSpPr>
            <p:spPr>
              <a:xfrm>
                <a:off x="3598752" y="1181914"/>
                <a:ext cx="860079" cy="60658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Cylindre 38"/>
              <p:cNvSpPr/>
              <p:nvPr/>
            </p:nvSpPr>
            <p:spPr>
              <a:xfrm>
                <a:off x="3757188" y="896293"/>
                <a:ext cx="543208" cy="389299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7" name="Cube 36"/>
            <p:cNvSpPr/>
            <p:nvPr/>
          </p:nvSpPr>
          <p:spPr>
            <a:xfrm>
              <a:off x="11091336" y="4169587"/>
              <a:ext cx="651850" cy="91316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7661202" y="4962824"/>
            <a:ext cx="159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Photo-détecteur</a:t>
            </a:r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1043608" y="1478414"/>
            <a:ext cx="7279259" cy="726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Multiplexage : électrophorèse capillaire</a:t>
            </a: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1187624" y="44624"/>
            <a:ext cx="784887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/>
              <a:t>Extension d’amorce : SNAPSHOT</a:t>
            </a:r>
            <a:endParaRPr lang="fr-FR" sz="3600" dirty="0"/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>
          <a:xfrm>
            <a:off x="1537470" y="692696"/>
            <a:ext cx="663493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Technique de génotypage : identification de SNP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156986" y="6309320"/>
            <a:ext cx="102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C. </a:t>
            </a:r>
            <a:r>
              <a:rPr lang="fr-FR" sz="1400" dirty="0" err="1" smtClean="0"/>
              <a:t>Pochet</a:t>
            </a:r>
            <a:r>
              <a:rPr lang="fr-FR" sz="1400" dirty="0" smtClean="0"/>
              <a:t>, E. </a:t>
            </a:r>
            <a:r>
              <a:rPr lang="fr-FR" sz="1400" dirty="0" err="1" smtClean="0"/>
              <a:t>Grelier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404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98633 0.0132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0" y="64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97943 0.00162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71" y="6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98542 0.00092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71" y="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 animBg="1"/>
      <p:bldP spid="32" grpId="0" animBg="1"/>
      <p:bldP spid="33" grpId="0" animBg="1"/>
      <p:bldP spid="42" grpId="0"/>
      <p:bldP spid="4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27168" cy="706089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Autres techniques</a:t>
            </a:r>
            <a:endParaRPr 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31639"/>
              </p:ext>
            </p:extLst>
          </p:nvPr>
        </p:nvGraphicFramePr>
        <p:xfrm>
          <a:off x="179512" y="2132856"/>
          <a:ext cx="885698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352"/>
                <a:gridCol w="3367118"/>
                <a:gridCol w="3513514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Type de PCR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Caractéristiques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Applications</a:t>
                      </a:r>
                      <a:endParaRPr lang="fr-FR" sz="19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err="1" smtClean="0"/>
                        <a:t>Touchdown</a:t>
                      </a:r>
                      <a:r>
                        <a:rPr lang="fr-FR" sz="1900" b="1" dirty="0" smtClean="0"/>
                        <a:t> PCR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Température d’hybridation très élevée au départ</a:t>
                      </a:r>
                      <a:r>
                        <a:rPr lang="fr-FR" sz="1900" baseline="0" dirty="0" smtClean="0"/>
                        <a:t> puis progressivement diminuée d’un cycle à l’autre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Amélioration de la spécificité : augmente la </a:t>
                      </a:r>
                      <a:r>
                        <a:rPr lang="fr-FR" sz="1900" dirty="0" err="1" smtClean="0"/>
                        <a:t>stringence</a:t>
                      </a:r>
                      <a:r>
                        <a:rPr lang="fr-FR" sz="1900" dirty="0" smtClean="0"/>
                        <a:t> sur les premiers cycles</a:t>
                      </a:r>
                      <a:endParaRPr lang="fr-FR" sz="1900" dirty="0"/>
                    </a:p>
                  </a:txBody>
                  <a:tcPr/>
                </a:tc>
              </a:tr>
              <a:tr h="474856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err="1" smtClean="0"/>
                        <a:t>Hotstart</a:t>
                      </a:r>
                      <a:r>
                        <a:rPr lang="fr-FR" sz="1900" b="1" dirty="0" smtClean="0"/>
                        <a:t> PCR</a:t>
                      </a:r>
                      <a:r>
                        <a:rPr lang="fr-FR" sz="1900" b="1" baseline="0" dirty="0" smtClean="0"/>
                        <a:t> 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Polymérases bloquée</a:t>
                      </a:r>
                      <a:r>
                        <a:rPr lang="fr-FR" sz="1900" baseline="0" dirty="0" smtClean="0"/>
                        <a:t>s jusqu’à la 1</a:t>
                      </a:r>
                      <a:r>
                        <a:rPr lang="fr-FR" sz="1900" baseline="30000" dirty="0" smtClean="0"/>
                        <a:t>ère</a:t>
                      </a:r>
                      <a:r>
                        <a:rPr lang="fr-FR" sz="1900" baseline="0" dirty="0" smtClean="0"/>
                        <a:t> dénaturation 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 smtClean="0"/>
                        <a:t>Génotypage, applications cliniques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/>
                        <a:t>High </a:t>
                      </a:r>
                      <a:r>
                        <a:rPr lang="fr-FR" sz="1900" b="1" dirty="0" err="1" smtClean="0"/>
                        <a:t>fidelity</a:t>
                      </a:r>
                      <a:r>
                        <a:rPr lang="fr-FR" sz="1900" b="1" dirty="0" smtClean="0"/>
                        <a:t> PCR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Polymérases avec</a:t>
                      </a:r>
                      <a:r>
                        <a:rPr lang="fr-FR" sz="2000" baseline="0" dirty="0" smtClean="0"/>
                        <a:t> activité </a:t>
                      </a:r>
                    </a:p>
                    <a:p>
                      <a:r>
                        <a:rPr lang="fr-FR" sz="2000" baseline="0" dirty="0" smtClean="0"/>
                        <a:t>3’-5’ de relecture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Séquençage, Clonage acellulaire</a:t>
                      </a:r>
                      <a:endParaRPr lang="fr-FR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/>
                        <a:t>Long PCR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Polymérases à haute </a:t>
                      </a:r>
                      <a:r>
                        <a:rPr lang="fr-FR" sz="1900" dirty="0" err="1" smtClean="0"/>
                        <a:t>processivité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 smtClean="0"/>
                        <a:t>Clonage acellulaire de fragments</a:t>
                      </a:r>
                      <a:r>
                        <a:rPr lang="fr-FR" sz="1900" baseline="0" dirty="0" smtClean="0"/>
                        <a:t> de plus 5 Kb voire 10 Kb</a:t>
                      </a:r>
                      <a:endParaRPr lang="fr-FR" sz="19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/>
                        <a:t>PCR-RFLP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Amplification par PCR puis digestion et obtention d’un profil</a:t>
                      </a:r>
                      <a:r>
                        <a:rPr lang="fr-FR" sz="1900" baseline="0" dirty="0" smtClean="0"/>
                        <a:t> de restriction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 smtClean="0"/>
                        <a:t>Polymorphisme génétique de souches microbiennes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8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706089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Autres techniques</a:t>
            </a:r>
            <a:endParaRPr 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65242"/>
              </p:ext>
            </p:extLst>
          </p:nvPr>
        </p:nvGraphicFramePr>
        <p:xfrm>
          <a:off x="251520" y="2132856"/>
          <a:ext cx="8712967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160153"/>
                <a:gridCol w="3752614"/>
              </a:tblGrid>
              <a:tr h="375920"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Type de PCR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Caractéristiques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Applications</a:t>
                      </a:r>
                      <a:endParaRPr lang="fr-FR" sz="19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hlinkClick r:id="rId3"/>
                        </a:rPr>
                        <a:t>MSP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PCR</a:t>
                      </a:r>
                      <a:r>
                        <a:rPr lang="fr-FR" sz="1900" baseline="0" dirty="0" smtClean="0"/>
                        <a:t> après traitement de l’ADN au bisulfite de sodium (désamination de C en U sauf si C </a:t>
                      </a:r>
                      <a:r>
                        <a:rPr lang="fr-FR" sz="1900" baseline="0" dirty="0" err="1" smtClean="0"/>
                        <a:t>méthylée</a:t>
                      </a:r>
                      <a:r>
                        <a:rPr lang="fr-FR" sz="1900" baseline="0" dirty="0" smtClean="0"/>
                        <a:t>)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Etude de la méthylation</a:t>
                      </a:r>
                      <a:r>
                        <a:rPr lang="fr-FR" sz="1900" baseline="0" dirty="0" smtClean="0"/>
                        <a:t> (</a:t>
                      </a:r>
                      <a:r>
                        <a:rPr lang="fr-FR" sz="1900" baseline="0" dirty="0" err="1" smtClean="0"/>
                        <a:t>déméthylation</a:t>
                      </a:r>
                      <a:r>
                        <a:rPr lang="fr-FR" sz="1900" baseline="0" dirty="0" smtClean="0"/>
                        <a:t>, </a:t>
                      </a:r>
                      <a:r>
                        <a:rPr lang="fr-FR" sz="1900" baseline="0" dirty="0" err="1" smtClean="0"/>
                        <a:t>hyperméthylation</a:t>
                      </a:r>
                      <a:r>
                        <a:rPr lang="fr-FR" sz="1900" baseline="0" dirty="0" smtClean="0"/>
                        <a:t> des ilots </a:t>
                      </a:r>
                      <a:r>
                        <a:rPr lang="fr-FR" sz="1900" baseline="0" dirty="0" err="1" smtClean="0"/>
                        <a:t>CpG</a:t>
                      </a:r>
                      <a:r>
                        <a:rPr lang="fr-FR" sz="1900" baseline="0" dirty="0" smtClean="0"/>
                        <a:t> en oncologie</a:t>
                      </a:r>
                      <a:endParaRPr lang="fr-FR" sz="19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err="1" smtClean="0"/>
                        <a:t>Asymmetric</a:t>
                      </a:r>
                      <a:r>
                        <a:rPr lang="fr-FR" sz="1900" b="1" dirty="0" smtClean="0"/>
                        <a:t> PCR, LATE-PCR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Production</a:t>
                      </a:r>
                      <a:r>
                        <a:rPr lang="fr-FR" sz="1900" baseline="0" dirty="0" smtClean="0"/>
                        <a:t> d’un brin d’ADN en quantité supérieur au second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Séquençage</a:t>
                      </a:r>
                      <a:endParaRPr lang="fr-FR" sz="19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/>
                        <a:t>TAIL-PCR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Basée</a:t>
                      </a:r>
                      <a:r>
                        <a:rPr lang="fr-FR" sz="1900" baseline="0" dirty="0" smtClean="0"/>
                        <a:t> sur les PCR nichée et asymétrique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Amplification d’une séquence inconnue flanquant une séquence connue pour séquençage</a:t>
                      </a:r>
                      <a:endParaRPr lang="fr-FR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hlinkClick r:id="rId4"/>
                        </a:rPr>
                        <a:t>LAMP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Isotherme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Identification de pathogènes</a:t>
                      </a:r>
                      <a:endParaRPr lang="fr-FR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/>
                        <a:t>PCR</a:t>
                      </a:r>
                      <a:r>
                        <a:rPr lang="fr-FR" sz="1900" b="1" baseline="0" dirty="0" smtClean="0"/>
                        <a:t> en émulsion et en phase solide</a:t>
                      </a:r>
                      <a:endParaRPr lang="fr-FR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ADN</a:t>
                      </a:r>
                      <a:r>
                        <a:rPr lang="fr-FR" sz="1900" baseline="0" dirty="0" smtClean="0"/>
                        <a:t> fixé sur bille en émulsion ou sur support solide via des sondes spécifiques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hlinkClick r:id="rId5"/>
                        </a:rPr>
                        <a:t>Séquençage haut débit </a:t>
                      </a:r>
                      <a:r>
                        <a:rPr lang="fr-FR" sz="1900" dirty="0" smtClean="0"/>
                        <a:t>(</a:t>
                      </a:r>
                      <a:r>
                        <a:rPr lang="fr-FR" sz="1900" dirty="0" smtClean="0">
                          <a:hlinkClick r:id="rId6"/>
                        </a:rPr>
                        <a:t>Illumina</a:t>
                      </a:r>
                      <a:r>
                        <a:rPr lang="fr-FR" sz="1900" dirty="0" smtClean="0"/>
                        <a:t>, </a:t>
                      </a:r>
                      <a:r>
                        <a:rPr lang="fr-FR" sz="1900" dirty="0" smtClean="0">
                          <a:hlinkClick r:id="rId7"/>
                        </a:rPr>
                        <a:t>Ion</a:t>
                      </a:r>
                      <a:r>
                        <a:rPr lang="fr-FR" sz="1900" baseline="0" dirty="0" smtClean="0">
                          <a:hlinkClick r:id="rId7"/>
                        </a:rPr>
                        <a:t> Torrent</a:t>
                      </a:r>
                      <a:r>
                        <a:rPr lang="fr-FR" sz="1900" baseline="0" dirty="0" smtClean="0"/>
                        <a:t>, </a:t>
                      </a:r>
                      <a:r>
                        <a:rPr lang="fr-FR" sz="1900" baseline="0" dirty="0" smtClean="0">
                          <a:hlinkClick r:id="rId8"/>
                        </a:rPr>
                        <a:t>454 GS FLX</a:t>
                      </a:r>
                      <a:r>
                        <a:rPr lang="fr-FR" sz="1900" baseline="0" dirty="0" smtClean="0"/>
                        <a:t>, </a:t>
                      </a:r>
                      <a:r>
                        <a:rPr lang="fr-FR" sz="1900" baseline="0" dirty="0" smtClean="0">
                          <a:hlinkClick r:id="rId9"/>
                        </a:rPr>
                        <a:t>SOLID</a:t>
                      </a:r>
                      <a:r>
                        <a:rPr lang="fr-FR" sz="1900" baseline="0" dirty="0" smtClean="0"/>
                        <a:t>)</a:t>
                      </a:r>
                      <a:endParaRPr lang="fr-FR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9626" y="548680"/>
            <a:ext cx="2871812" cy="1003255"/>
          </a:xfrm>
        </p:spPr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14054" y="6283308"/>
            <a:ext cx="82089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19338536">
            <a:off x="2951099" y="567353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1991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431096" y="3566348"/>
            <a:ext cx="197139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 smtClean="0"/>
              <a:t>1</a:t>
            </a:r>
            <a:r>
              <a:rPr lang="fr-FR" sz="2200" baseline="30000" dirty="0" smtClean="0"/>
              <a:t>ère</a:t>
            </a:r>
            <a:r>
              <a:rPr lang="fr-FR" sz="2200" dirty="0" smtClean="0"/>
              <a:t> polymérase haute fidélité (</a:t>
            </a:r>
            <a:r>
              <a:rPr lang="fr-FR" sz="2200" dirty="0" err="1" smtClean="0"/>
              <a:t>Mattila</a:t>
            </a:r>
            <a:r>
              <a:rPr lang="fr-FR" sz="2200" dirty="0" smtClean="0"/>
              <a:t>)</a:t>
            </a:r>
            <a:endParaRPr lang="fr-FR" sz="2200" dirty="0"/>
          </a:p>
        </p:txBody>
      </p:sp>
      <p:sp>
        <p:nvSpPr>
          <p:cNvPr id="27" name="ZoneTexte 26"/>
          <p:cNvSpPr txBox="1"/>
          <p:nvPr/>
        </p:nvSpPr>
        <p:spPr>
          <a:xfrm rot="19338536">
            <a:off x="5079107" y="56278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1993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555780" y="4747791"/>
            <a:ext cx="213252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 err="1"/>
              <a:t>Kary</a:t>
            </a:r>
            <a:r>
              <a:rPr lang="fr-FR" sz="2200" dirty="0"/>
              <a:t> </a:t>
            </a:r>
            <a:r>
              <a:rPr lang="fr-FR" sz="2200" dirty="0" err="1"/>
              <a:t>Mullis</a:t>
            </a:r>
            <a:r>
              <a:rPr lang="fr-FR" sz="2200" dirty="0"/>
              <a:t> prix Nobel de Chimie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559104" y="3561460"/>
            <a:ext cx="214763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/>
              <a:t>Invention de la PCR en temps réel (</a:t>
            </a:r>
            <a:r>
              <a:rPr lang="fr-FR" sz="2200" dirty="0" err="1"/>
              <a:t>Higuchi</a:t>
            </a:r>
            <a:r>
              <a:rPr lang="fr-FR" sz="2200" dirty="0"/>
              <a:t> R.)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/>
          <a:stretch/>
        </p:blipFill>
        <p:spPr bwMode="auto">
          <a:xfrm>
            <a:off x="4616425" y="2014852"/>
            <a:ext cx="1861467" cy="124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 rot="19338536">
            <a:off x="706399" y="569001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1988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98313" y="4130522"/>
            <a:ext cx="204393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/>
              <a:t>1</a:t>
            </a:r>
            <a:r>
              <a:rPr lang="fr-FR" sz="2200" baseline="30000" dirty="0"/>
              <a:t>ère</a:t>
            </a:r>
            <a:r>
              <a:rPr lang="fr-FR" sz="2200" dirty="0"/>
              <a:t> PCR avec polymérase thermostable (</a:t>
            </a:r>
            <a:r>
              <a:rPr lang="fr-FR" sz="2200" dirty="0" err="1"/>
              <a:t>Saiki</a:t>
            </a:r>
            <a:r>
              <a:rPr lang="fr-FR" sz="2200" dirty="0"/>
              <a:t> RK.)</a:t>
            </a:r>
          </a:p>
        </p:txBody>
      </p:sp>
      <p:pic>
        <p:nvPicPr>
          <p:cNvPr id="37" name="Picture 6" descr="Description de cette image, Ã©galement commentÃ©e ci-aprÃ¨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4" y="2492896"/>
            <a:ext cx="1603956" cy="13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/>
          <p:cNvSpPr txBox="1"/>
          <p:nvPr/>
        </p:nvSpPr>
        <p:spPr>
          <a:xfrm rot="19338536">
            <a:off x="7305440" y="5324824"/>
            <a:ext cx="123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Années 2000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827384" y="3595663"/>
            <a:ext cx="21476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 smtClean="0"/>
              <a:t>1</a:t>
            </a:r>
            <a:r>
              <a:rPr lang="fr-FR" sz="2200" baseline="30000" dirty="0" smtClean="0"/>
              <a:t>ers</a:t>
            </a:r>
            <a:r>
              <a:rPr lang="fr-FR" sz="2200" dirty="0" smtClean="0"/>
              <a:t> automates : extraction + PCR</a:t>
            </a:r>
            <a:endParaRPr lang="fr-FR" sz="2200" dirty="0"/>
          </a:p>
        </p:txBody>
      </p:sp>
      <p:pic>
        <p:nvPicPr>
          <p:cNvPr id="1037" name="Picture 13" descr="RÃ©sultat de recherche d'images pour &quot;automate qpc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13" y="2058883"/>
            <a:ext cx="1611375" cy="10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599460" y="3219243"/>
            <a:ext cx="214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https://gerichtsmedizin.at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775764" y="3144659"/>
            <a:ext cx="214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/>
              <a:t>www.bd.com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0622" y="3776931"/>
            <a:ext cx="204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www.ncbi.nlm.nih.gov</a:t>
            </a:r>
            <a:endParaRPr lang="fr-FR" sz="1400" dirty="0"/>
          </a:p>
        </p:txBody>
      </p:sp>
      <p:pic>
        <p:nvPicPr>
          <p:cNvPr id="1039" name="Picture 15" descr="Description de cette image, Ã©galement commentÃ©e ci-aprÃ¨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17" y="1498463"/>
            <a:ext cx="1661843" cy="166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2483768" y="322110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https://en.wikipedia.org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441228" y="4747791"/>
            <a:ext cx="197139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 smtClean="0"/>
              <a:t>Hot </a:t>
            </a:r>
            <a:r>
              <a:rPr lang="fr-FR" sz="2200" dirty="0" err="1" smtClean="0"/>
              <a:t>start</a:t>
            </a:r>
            <a:r>
              <a:rPr lang="fr-FR" sz="2200" dirty="0" smtClean="0"/>
              <a:t> PCR (Wax)</a:t>
            </a:r>
            <a:endParaRPr lang="fr-FR" sz="2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827384" y="4432600"/>
            <a:ext cx="21476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 smtClean="0"/>
              <a:t>1</a:t>
            </a:r>
            <a:r>
              <a:rPr lang="fr-FR" sz="2200" baseline="30000" dirty="0" smtClean="0"/>
              <a:t>eres</a:t>
            </a:r>
            <a:r>
              <a:rPr lang="fr-FR" sz="2200" dirty="0" smtClean="0"/>
              <a:t> polymérases de fusion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3943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7" grpId="0"/>
      <p:bldP spid="28" grpId="0" animBg="1"/>
      <p:bldP spid="29" grpId="0" animBg="1"/>
      <p:bldP spid="35" grpId="0"/>
      <p:bldP spid="36" grpId="0" animBg="1"/>
      <p:bldP spid="38" grpId="0"/>
      <p:bldP spid="39" grpId="0" animBg="1"/>
      <p:bldP spid="22" grpId="0"/>
      <p:bldP spid="42" grpId="0"/>
      <p:bldP spid="23" grpId="0"/>
      <p:bldP spid="45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290" y="26815"/>
            <a:ext cx="8229600" cy="1143000"/>
          </a:xfrm>
        </p:spPr>
        <p:txBody>
          <a:bodyPr/>
          <a:lstStyle/>
          <a:p>
            <a:r>
              <a:rPr lang="fr-FR" dirty="0" smtClean="0"/>
              <a:t>Principe de la PCR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2974398"/>
            <a:ext cx="1548765" cy="14928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3568" y="2974397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hlinkClick r:id="rId3"/>
              </a:rPr>
              <a:t>Animation Mac </a:t>
            </a:r>
            <a:r>
              <a:rPr lang="fr-FR" sz="3200" dirty="0" err="1">
                <a:hlinkClick r:id="rId3"/>
              </a:rPr>
              <a:t>Graw</a:t>
            </a:r>
            <a:r>
              <a:rPr lang="fr-FR" sz="3200" dirty="0">
                <a:hlinkClick r:id="rId3"/>
              </a:rPr>
              <a:t> </a:t>
            </a:r>
            <a:r>
              <a:rPr lang="fr-FR" sz="3200" dirty="0" smtClean="0">
                <a:hlinkClick r:id="rId3"/>
              </a:rPr>
              <a:t>Hill</a:t>
            </a: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hlinkClick r:id="rId4"/>
              </a:rPr>
              <a:t>Animation </a:t>
            </a:r>
            <a:r>
              <a:rPr lang="fr-FR" sz="3200" dirty="0" smtClean="0">
                <a:hlinkClick r:id="rId4"/>
              </a:rPr>
              <a:t>Jussieu</a:t>
            </a:r>
            <a:endParaRPr lang="fr-F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hlinkClick r:id="rId5"/>
              </a:rPr>
              <a:t>Animation ENS Lyon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912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290" y="26815"/>
            <a:ext cx="8229600" cy="1143000"/>
          </a:xfrm>
        </p:spPr>
        <p:txBody>
          <a:bodyPr/>
          <a:lstStyle/>
          <a:p>
            <a:r>
              <a:rPr lang="fr-FR" dirty="0" smtClean="0"/>
              <a:t>Principe de la PCR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7986897"/>
              </p:ext>
            </p:extLst>
          </p:nvPr>
        </p:nvGraphicFramePr>
        <p:xfrm>
          <a:off x="2392875" y="2775026"/>
          <a:ext cx="3981995" cy="252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9"/>
          <a:stretch/>
        </p:blipFill>
        <p:spPr bwMode="auto">
          <a:xfrm>
            <a:off x="2843810" y="1340769"/>
            <a:ext cx="3103731" cy="128078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56" y="1566507"/>
            <a:ext cx="1180465" cy="82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6" y="5235101"/>
            <a:ext cx="3556165" cy="129024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8" name="Imag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38" y="4124961"/>
            <a:ext cx="1062990" cy="8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" y="5235101"/>
            <a:ext cx="3902145" cy="129024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10" name="Image 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8" y="4005065"/>
            <a:ext cx="1031240" cy="8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06" y="122874"/>
            <a:ext cx="1548765" cy="149288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779912" y="6608385"/>
            <a:ext cx="195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Images : ENS Lyon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967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1259632" y="1340768"/>
            <a:ext cx="485595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 smtClean="0">
              <a:solidFill>
                <a:srgbClr val="002060"/>
              </a:solidFill>
            </a:endParaRPr>
          </a:p>
        </p:txBody>
      </p:sp>
      <p:pic>
        <p:nvPicPr>
          <p:cNvPr id="24" name="Picture 2" descr="pcrcopies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14930" r="1455" b="4196"/>
          <a:stretch/>
        </p:blipFill>
        <p:spPr bwMode="auto">
          <a:xfrm>
            <a:off x="191386" y="2349793"/>
            <a:ext cx="8644270" cy="45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07504" y="2401144"/>
            <a:ext cx="23042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Source : Andy </a:t>
            </a:r>
            <a:r>
              <a:rPr lang="fr-FR" sz="1400" dirty="0" err="1" smtClean="0"/>
              <a:t>Vierstracte</a:t>
            </a:r>
            <a:endParaRPr lang="fr-FR" sz="1400" dirty="0"/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1583889" y="836712"/>
            <a:ext cx="7315277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Amplicon</a:t>
            </a:r>
            <a:r>
              <a:rPr lang="fr-FR" sz="2400" dirty="0">
                <a:solidFill>
                  <a:srgbClr val="002060"/>
                </a:solidFill>
              </a:rPr>
              <a:t> = séquence </a:t>
            </a:r>
            <a:r>
              <a:rPr lang="fr-FR" sz="2400" dirty="0" smtClean="0">
                <a:solidFill>
                  <a:srgbClr val="002060"/>
                </a:solidFill>
              </a:rPr>
              <a:t>cible délimitée par les amorces</a:t>
            </a:r>
            <a:endParaRPr lang="fr-FR" sz="2400" dirty="0">
              <a:solidFill>
                <a:srgbClr val="002060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2 premiers </a:t>
            </a:r>
            <a:r>
              <a:rPr lang="fr-FR" sz="2400" dirty="0" err="1" smtClean="0">
                <a:solidFill>
                  <a:srgbClr val="002060"/>
                </a:solidFill>
              </a:rPr>
              <a:t>amplicons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smtClean="0">
                <a:solidFill>
                  <a:srgbClr val="002060"/>
                </a:solidFill>
              </a:rPr>
              <a:t>au 3</a:t>
            </a:r>
            <a:r>
              <a:rPr lang="fr-FR" sz="2400" baseline="30000" dirty="0" smtClean="0">
                <a:solidFill>
                  <a:srgbClr val="002060"/>
                </a:solidFill>
              </a:rPr>
              <a:t>ème</a:t>
            </a:r>
            <a:r>
              <a:rPr lang="fr-FR" sz="2400" dirty="0" smtClean="0">
                <a:solidFill>
                  <a:srgbClr val="002060"/>
                </a:solidFill>
              </a:rPr>
              <a:t> cycle 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Amplification exponentielle : &gt; 1 milliard d’</a:t>
            </a:r>
            <a:r>
              <a:rPr lang="fr-FR" sz="2400" dirty="0" err="1" smtClean="0">
                <a:solidFill>
                  <a:srgbClr val="002060"/>
                </a:solidFill>
              </a:rPr>
              <a:t>amplicons</a:t>
            </a:r>
            <a:r>
              <a:rPr lang="fr-FR" sz="2400" dirty="0" smtClean="0">
                <a:solidFill>
                  <a:srgbClr val="002060"/>
                </a:solidFill>
              </a:rPr>
              <a:t> à 30 cycles</a:t>
            </a:r>
          </a:p>
        </p:txBody>
      </p:sp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392290" y="26813"/>
            <a:ext cx="8229600" cy="73789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Principe de la PCR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Optimisation de la PCR : </a:t>
            </a:r>
            <a:br>
              <a:rPr lang="fr-FR" dirty="0" smtClean="0"/>
            </a:br>
            <a:r>
              <a:rPr lang="fr-FR" sz="3600" dirty="0" smtClean="0"/>
              <a:t>Critères </a:t>
            </a:r>
            <a:r>
              <a:rPr lang="fr-FR" sz="3600" dirty="0"/>
              <a:t>de design des amorces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783357"/>
            <a:ext cx="7776864" cy="5074643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Taille</a:t>
            </a:r>
            <a:r>
              <a:rPr lang="fr-FR" sz="2400" dirty="0" smtClean="0"/>
              <a:t> : 16-26 nt</a:t>
            </a:r>
          </a:p>
          <a:p>
            <a:r>
              <a:rPr lang="fr-FR" sz="2400" b="1" dirty="0" smtClean="0"/>
              <a:t>GC%</a:t>
            </a:r>
            <a:r>
              <a:rPr lang="fr-FR" sz="2400" dirty="0" smtClean="0"/>
              <a:t> : 40-60 %</a:t>
            </a:r>
          </a:p>
          <a:p>
            <a:r>
              <a:rPr lang="fr-FR" sz="2400" dirty="0" smtClean="0">
                <a:sym typeface="Symbol"/>
              </a:rPr>
              <a:t></a:t>
            </a:r>
            <a:r>
              <a:rPr lang="fr-FR" sz="2400" b="1" dirty="0" smtClean="0">
                <a:sym typeface="Symbol"/>
              </a:rPr>
              <a:t>Tm</a:t>
            </a:r>
            <a:r>
              <a:rPr lang="fr-FR" sz="2400" dirty="0" smtClean="0">
                <a:sym typeface="Symbol"/>
              </a:rPr>
              <a:t> si possible &lt; 2°C</a:t>
            </a:r>
          </a:p>
          <a:p>
            <a:r>
              <a:rPr lang="fr-FR" sz="2400" b="1" dirty="0" smtClean="0">
                <a:sym typeface="Symbol"/>
              </a:rPr>
              <a:t>Faible formation de dimères </a:t>
            </a:r>
            <a:r>
              <a:rPr lang="fr-FR" sz="2400" dirty="0" smtClean="0">
                <a:sym typeface="Symbol"/>
              </a:rPr>
              <a:t>: </a:t>
            </a:r>
          </a:p>
          <a:p>
            <a:pPr lvl="1"/>
            <a:r>
              <a:rPr lang="fr-FR" sz="2000" dirty="0" smtClean="0">
                <a:sym typeface="Symbol"/>
              </a:rPr>
              <a:t>Self dimer : dimères FF ou RR</a:t>
            </a:r>
          </a:p>
          <a:p>
            <a:pPr lvl="1"/>
            <a:r>
              <a:rPr lang="fr-FR" sz="2000" dirty="0" err="1" smtClean="0">
                <a:sym typeface="Symbol"/>
              </a:rPr>
              <a:t>Hairspin</a:t>
            </a:r>
            <a:r>
              <a:rPr lang="fr-FR" sz="2000" dirty="0" smtClean="0">
                <a:sym typeface="Symbol"/>
              </a:rPr>
              <a:t> : </a:t>
            </a:r>
          </a:p>
          <a:p>
            <a:pPr lvl="1"/>
            <a:r>
              <a:rPr lang="fr-FR" sz="2000" dirty="0" smtClean="0">
                <a:sym typeface="Symbol"/>
              </a:rPr>
              <a:t>Cross dimer : dimères FR</a:t>
            </a:r>
          </a:p>
          <a:p>
            <a:r>
              <a:rPr lang="fr-FR" sz="2400" b="1" dirty="0" smtClean="0"/>
              <a:t>Extrémité 3’ pauvre en GC </a:t>
            </a:r>
            <a:r>
              <a:rPr lang="fr-FR" sz="2400" dirty="0" smtClean="0"/>
              <a:t>(5 derniers nucléotides) : limite les élongations non spécifiques</a:t>
            </a:r>
            <a:endParaRPr lang="fr-FR" sz="2400" dirty="0"/>
          </a:p>
          <a:p>
            <a:r>
              <a:rPr lang="fr-FR" sz="2400" b="1" dirty="0"/>
              <a:t>Spécificité</a:t>
            </a:r>
            <a:r>
              <a:rPr lang="fr-FR" sz="2400" dirty="0"/>
              <a:t> pour la séquence cible vérifiée par </a:t>
            </a:r>
            <a:r>
              <a:rPr lang="fr-FR" sz="2400" dirty="0" smtClean="0"/>
              <a:t>alignement de séquences</a:t>
            </a:r>
          </a:p>
          <a:p>
            <a:r>
              <a:rPr lang="fr-FR" sz="2400" b="1" dirty="0" smtClean="0"/>
              <a:t>Taille de l’</a:t>
            </a:r>
            <a:r>
              <a:rPr lang="fr-FR" sz="2400" b="1" dirty="0" err="1" smtClean="0"/>
              <a:t>amplicon</a:t>
            </a:r>
            <a:r>
              <a:rPr lang="fr-FR" sz="2400" b="1" dirty="0" smtClean="0"/>
              <a:t> </a:t>
            </a:r>
            <a:r>
              <a:rPr lang="fr-FR" sz="2400" dirty="0" smtClean="0"/>
              <a:t>obtenu</a:t>
            </a:r>
            <a:endParaRPr lang="fr-FR" sz="2400" dirty="0"/>
          </a:p>
        </p:txBody>
      </p:sp>
      <p:grpSp>
        <p:nvGrpSpPr>
          <p:cNvPr id="46" name="Groupe 45"/>
          <p:cNvGrpSpPr/>
          <p:nvPr/>
        </p:nvGrpSpPr>
        <p:grpSpPr>
          <a:xfrm>
            <a:off x="6122758" y="3378243"/>
            <a:ext cx="2697714" cy="554812"/>
            <a:chOff x="6122758" y="3212976"/>
            <a:chExt cx="2697714" cy="554812"/>
          </a:xfrm>
        </p:grpSpPr>
        <p:grpSp>
          <p:nvGrpSpPr>
            <p:cNvPr id="32" name="Groupe 31"/>
            <p:cNvGrpSpPr/>
            <p:nvPr/>
          </p:nvGrpSpPr>
          <p:grpSpPr>
            <a:xfrm>
              <a:off x="6395326" y="3460878"/>
              <a:ext cx="2016224" cy="121430"/>
              <a:chOff x="5189984" y="4293096"/>
              <a:chExt cx="2016224" cy="121430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5189984" y="4293096"/>
                <a:ext cx="144016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5766048" y="4414526"/>
                <a:ext cx="144016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5910064" y="4293096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6062464" y="4293096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6214864" y="4293096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6367264" y="4293096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6519664" y="4293096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ZoneTexte 34"/>
            <p:cNvSpPr txBox="1"/>
            <p:nvPr/>
          </p:nvSpPr>
          <p:spPr>
            <a:xfrm>
              <a:off x="6122758" y="321379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5’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835486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3’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8460432" y="339845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5’</a:t>
              </a:r>
              <a:endParaRPr lang="fr-FR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671526" y="339764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3’</a:t>
              </a:r>
              <a:endParaRPr lang="fr-FR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5143937" y="3795257"/>
            <a:ext cx="1491591" cy="536803"/>
            <a:chOff x="6343895" y="3655070"/>
            <a:chExt cx="1491591" cy="536804"/>
          </a:xfrm>
        </p:grpSpPr>
        <p:grpSp>
          <p:nvGrpSpPr>
            <p:cNvPr id="34" name="Groupe 33"/>
            <p:cNvGrpSpPr/>
            <p:nvPr/>
          </p:nvGrpSpPr>
          <p:grpSpPr>
            <a:xfrm>
              <a:off x="6598883" y="3820918"/>
              <a:ext cx="1236603" cy="229308"/>
              <a:chOff x="6804248" y="4581128"/>
              <a:chExt cx="1236603" cy="229308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7752819" y="4581128"/>
                <a:ext cx="288032" cy="229308"/>
              </a:xfrm>
              <a:prstGeom prst="arc">
                <a:avLst>
                  <a:gd name="adj1" fmla="val 13306510"/>
                  <a:gd name="adj2" fmla="val 8628743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>
                <a:off x="6804248" y="4624965"/>
                <a:ext cx="1008112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6851104" y="4773691"/>
                <a:ext cx="961256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7147520" y="4638613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7299920" y="4638613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7452320" y="4638613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ZoneTexte 38"/>
            <p:cNvSpPr txBox="1"/>
            <p:nvPr/>
          </p:nvSpPr>
          <p:spPr>
            <a:xfrm>
              <a:off x="6352430" y="3655070"/>
              <a:ext cx="3600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5’</a:t>
              </a:r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343895" y="3822541"/>
              <a:ext cx="3600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3’</a:t>
              </a:r>
              <a:endParaRPr lang="fr-FR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223749" y="4242339"/>
            <a:ext cx="2697714" cy="554812"/>
            <a:chOff x="6086758" y="4067486"/>
            <a:chExt cx="2697714" cy="554812"/>
          </a:xfrm>
        </p:grpSpPr>
        <p:grpSp>
          <p:nvGrpSpPr>
            <p:cNvPr id="33" name="Groupe 32"/>
            <p:cNvGrpSpPr/>
            <p:nvPr/>
          </p:nvGrpSpPr>
          <p:grpSpPr>
            <a:xfrm>
              <a:off x="6395326" y="4252966"/>
              <a:ext cx="2016224" cy="121430"/>
              <a:chOff x="5486400" y="5107770"/>
              <a:chExt cx="2016224" cy="121430"/>
            </a:xfrm>
          </p:grpSpPr>
          <p:cxnSp>
            <p:nvCxnSpPr>
              <p:cNvPr id="15" name="Connecteur droit 14"/>
              <p:cNvCxnSpPr/>
              <p:nvPr/>
            </p:nvCxnSpPr>
            <p:spPr>
              <a:xfrm>
                <a:off x="5486400" y="5107770"/>
                <a:ext cx="144016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6062464" y="5229200"/>
                <a:ext cx="144016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6206480" y="5107770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6358880" y="5107770"/>
                <a:ext cx="0" cy="12143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6511280" y="5107770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6663680" y="5107770"/>
                <a:ext cx="0" cy="12143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6816080" y="5107770"/>
                <a:ext cx="0" cy="12143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ZoneTexte 40"/>
            <p:cNvSpPr txBox="1"/>
            <p:nvPr/>
          </p:nvSpPr>
          <p:spPr>
            <a:xfrm>
              <a:off x="6086758" y="406830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5’</a:t>
              </a:r>
              <a:endParaRPr lang="fr-FR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799486" y="406748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3’</a:t>
              </a:r>
              <a:endParaRPr lang="fr-FR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424432" y="425296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5’</a:t>
              </a:r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635526" y="42521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3’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164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14819</TotalTime>
  <Words>3399</Words>
  <Application>Microsoft Office PowerPoint</Application>
  <PresentationFormat>Affichage à l'écran (4:3)</PresentationFormat>
  <Paragraphs>660</Paragraphs>
  <Slides>46</Slides>
  <Notes>40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La PCR et ses évolutions</vt:lpstr>
      <vt:lpstr>Sommaire</vt:lpstr>
      <vt:lpstr>PCR </vt:lpstr>
      <vt:lpstr>Historique</vt:lpstr>
      <vt:lpstr>Historique</vt:lpstr>
      <vt:lpstr>Principe de la PCR</vt:lpstr>
      <vt:lpstr>Principe de la PCR</vt:lpstr>
      <vt:lpstr>Principe de la PCR</vt:lpstr>
      <vt:lpstr>Optimisation de la PCR :  Critères de design des amorces </vt:lpstr>
      <vt:lpstr>Optimisation de la PCR :  Caractéristiques des DNA polymérases</vt:lpstr>
      <vt:lpstr>Optimisation de la PCR :  Autres paramètres</vt:lpstr>
      <vt:lpstr>Analyse : électrophorèse en gel d’agarose</vt:lpstr>
      <vt:lpstr>Marquage d’ADN  https://biotium.com</vt:lpstr>
      <vt:lpstr>Gel « maison » versus Flashgel®</vt:lpstr>
      <vt:lpstr>Inconvénients de la PCR classique</vt:lpstr>
      <vt:lpstr>Inconvénients de la PCR classique Exemples d’inhibiteurs</vt:lpstr>
      <vt:lpstr>Précautions</vt:lpstr>
      <vt:lpstr>Précautions</vt:lpstr>
      <vt:lpstr>TECHNIQUES DéRIVéES</vt:lpstr>
      <vt:lpstr>Colony PCR</vt:lpstr>
      <vt:lpstr>PCR multiplexe</vt:lpstr>
      <vt:lpstr>RT-PCR</vt:lpstr>
      <vt:lpstr>PCR nichée</vt:lpstr>
      <vt:lpstr>PCR et RT-PCR in situ </vt:lpstr>
      <vt:lpstr>RAPD (Random Amplified Polymorphic DNA)</vt:lpstr>
      <vt:lpstr>PCR - SSR</vt:lpstr>
      <vt:lpstr>PCR en temps réel : principe</vt:lpstr>
      <vt:lpstr>PCR en temps réel : principe</vt:lpstr>
      <vt:lpstr>PCR en temps réel : principe</vt:lpstr>
      <vt:lpstr>PCR en temps réel : PCR quantitative</vt:lpstr>
      <vt:lpstr>PCR versus PCR en temps réel</vt:lpstr>
      <vt:lpstr>Applications de la PCR en temps réel</vt:lpstr>
      <vt:lpstr>PCR isotherme : RPA (Recombinase Polymerase Amplification)      vidéo </vt:lpstr>
      <vt:lpstr>PCR isotherme : RPA (Recombinase Polymerase Amplification) </vt:lpstr>
      <vt:lpstr>PCR isotherme : TMA (Transcription Mediated Amplification)</vt:lpstr>
      <vt:lpstr>PCR isotherme : TMA (Transcription Mediated Amplification)</vt:lpstr>
      <vt:lpstr>PCR isotherme : TMA (Transcription Mediated Amplification)</vt:lpstr>
      <vt:lpstr>PCR isotherme : TMA (Transcription Mediated Amplification)</vt:lpstr>
      <vt:lpstr>PCR isotherme : TMA (Transcription Mediated Amplification)</vt:lpstr>
      <vt:lpstr>Extension d’amorce : SNAPSHOT</vt:lpstr>
      <vt:lpstr>Extension d’amorce : SNAPSHOT</vt:lpstr>
      <vt:lpstr>Extension d’amorce : SNAPSHOT</vt:lpstr>
      <vt:lpstr>Extension d’amorce : SNAPSHOT</vt:lpstr>
      <vt:lpstr>Présentation PowerPoint</vt:lpstr>
      <vt:lpstr>Autres techniques</vt:lpstr>
      <vt:lpstr>Autres techniques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Durand</dc:creator>
  <cp:lastModifiedBy>Bruno Durand</cp:lastModifiedBy>
  <cp:revision>374</cp:revision>
  <dcterms:created xsi:type="dcterms:W3CDTF">2018-03-21T13:35:35Z</dcterms:created>
  <dcterms:modified xsi:type="dcterms:W3CDTF">2018-05-16T05:54:03Z</dcterms:modified>
</cp:coreProperties>
</file>