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6" r:id="rId5"/>
    <p:sldId id="270" r:id="rId6"/>
    <p:sldId id="267" r:id="rId7"/>
    <p:sldId id="268"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FF"/>
    <a:srgbClr val="77FDB0"/>
    <a:srgbClr val="D3D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1" autoAdjust="0"/>
    <p:restoredTop sz="95196" autoAdjust="0"/>
  </p:normalViewPr>
  <p:slideViewPr>
    <p:cSldViewPr snapToGrid="0">
      <p:cViewPr varScale="1">
        <p:scale>
          <a:sx n="84" d="100"/>
          <a:sy n="84" d="100"/>
        </p:scale>
        <p:origin x="566" y="48"/>
      </p:cViewPr>
      <p:guideLst>
        <p:guide orient="horz" pos="2160"/>
        <p:guide pos="384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12157-F08C-47C8-B620-B4D8E3FD09A8}" type="datetimeFigureOut">
              <a:rPr lang="fr-FR" smtClean="0"/>
              <a:t>15/06/2023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26552-F34B-41C8-AFEE-13106978EBB1}" type="slidenum">
              <a:rPr lang="fr-FR" smtClean="0"/>
              <a:t>‹N°›</a:t>
            </a:fld>
            <a:endParaRPr lang="fr-FR"/>
          </a:p>
        </p:txBody>
      </p:sp>
    </p:spTree>
    <p:extLst>
      <p:ext uri="{BB962C8B-B14F-4D97-AF65-F5344CB8AC3E}">
        <p14:creationId xmlns:p14="http://schemas.microsoft.com/office/powerpoint/2010/main" val="1161703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BE26552-F34B-41C8-AFEE-13106978EBB1}" type="slidenum">
              <a:rPr lang="fr-FR" smtClean="0"/>
              <a:t>1</a:t>
            </a:fld>
            <a:endParaRPr lang="fr-FR"/>
          </a:p>
        </p:txBody>
      </p:sp>
    </p:spTree>
    <p:extLst>
      <p:ext uri="{BB962C8B-B14F-4D97-AF65-F5344CB8AC3E}">
        <p14:creationId xmlns:p14="http://schemas.microsoft.com/office/powerpoint/2010/main" val="56012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6" name="Espace réservé du numéro de diapositive 5"/>
          <p:cNvSpPr>
            <a:spLocks noGrp="1"/>
          </p:cNvSpPr>
          <p:nvPr>
            <p:ph type="sldNum" sz="quarter" idx="12"/>
          </p:nvPr>
        </p:nvSpPr>
        <p:spPr bwMode="gray">
          <a:xfrm>
            <a:off x="0" y="661800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8" name="Rectangle 7">
            <a:extLst>
              <a:ext uri="{FF2B5EF4-FFF2-40B4-BE49-F238E27FC236}">
                <a16:creationId xmlns:a16="http://schemas.microsoft.com/office/drawing/2014/main" xmlns="" id="{167BBB15-2C38-4660-AA50-94A7BC108258}"/>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val="165874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4" name="Rectangle 3">
            <a:extLst>
              <a:ext uri="{FF2B5EF4-FFF2-40B4-BE49-F238E27FC236}">
                <a16:creationId xmlns:a16="http://schemas.microsoft.com/office/drawing/2014/main" xmlns="" id="{F2791FB2-41E8-4476-8D3C-0360CC86B86F}"/>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val="324269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935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23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96148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25E68E3-BA72-4B18-8FB7-C117B480236C}"/>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val="235118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p:txStyles>
    <p:titleStyle>
      <a:lvl1pPr algn="l" defTabSz="474779" rtl="0" eaLnBrk="1" latinLnBrk="0" hangingPunct="1">
        <a:lnSpc>
          <a:spcPct val="90000"/>
        </a:lnSpc>
        <a:spcBef>
          <a:spcPct val="0"/>
        </a:spcBef>
        <a:buNone/>
        <a:defRPr sz="1324" b="1" kern="1200">
          <a:solidFill>
            <a:schemeClr val="tx1"/>
          </a:solidFill>
          <a:latin typeface="+mj-lt"/>
          <a:ea typeface="+mj-ea"/>
          <a:cs typeface="+mj-cs"/>
        </a:defRPr>
      </a:lvl1pPr>
    </p:titleStyle>
    <p:bodyStyle>
      <a:lvl1pPr marL="0" indent="0" algn="l" defTabSz="474779" rtl="0" eaLnBrk="1" latinLnBrk="0" hangingPunct="1">
        <a:lnSpc>
          <a:spcPct val="100000"/>
        </a:lnSpc>
        <a:spcBef>
          <a:spcPts val="0"/>
        </a:spcBef>
        <a:spcAft>
          <a:spcPts val="260"/>
        </a:spcAft>
        <a:buFont typeface="Arial" pitchFamily="34" charset="0"/>
        <a:buNone/>
        <a:defRPr sz="546" b="0" kern="1200">
          <a:solidFill>
            <a:schemeClr val="tx1"/>
          </a:solidFill>
          <a:latin typeface="+mn-lt"/>
          <a:ea typeface="+mn-ea"/>
          <a:cs typeface="+mn-cs"/>
        </a:defRPr>
      </a:lvl1pPr>
      <a:lvl2pPr marL="130845" indent="-37384" algn="l" defTabSz="474779" rtl="0" eaLnBrk="1" latinLnBrk="0" hangingPunct="1">
        <a:lnSpc>
          <a:spcPct val="100000"/>
        </a:lnSpc>
        <a:spcBef>
          <a:spcPts val="312"/>
        </a:spcBef>
        <a:spcAft>
          <a:spcPts val="312"/>
        </a:spcAft>
        <a:buFont typeface="Arial" pitchFamily="34" charset="0"/>
        <a:buChar char="•"/>
        <a:defRPr sz="494" kern="1200">
          <a:solidFill>
            <a:schemeClr val="tx1"/>
          </a:solidFill>
          <a:latin typeface="+mn-lt"/>
          <a:ea typeface="+mn-ea"/>
          <a:cs typeface="+mn-cs"/>
        </a:defRPr>
      </a:lvl2pPr>
      <a:lvl3pPr marL="224305" indent="-37384" algn="l" defTabSz="474779" rtl="0" eaLnBrk="1" latinLnBrk="0" hangingPunct="1">
        <a:lnSpc>
          <a:spcPct val="100000"/>
        </a:lnSpc>
        <a:spcBef>
          <a:spcPts val="52"/>
        </a:spcBef>
        <a:spcAft>
          <a:spcPts val="52"/>
        </a:spcAft>
        <a:buSzPct val="100000"/>
        <a:buFont typeface="Arial" pitchFamily="34" charset="0"/>
        <a:buChar char="•"/>
        <a:defRPr sz="442" kern="1200">
          <a:solidFill>
            <a:schemeClr val="tx1"/>
          </a:solidFill>
          <a:latin typeface="+mn-lt"/>
          <a:ea typeface="+mn-ea"/>
          <a:cs typeface="+mn-cs"/>
        </a:defRPr>
      </a:lvl3pPr>
      <a:lvl4pPr marL="317766" indent="-37384" algn="l" defTabSz="474779" rtl="0" eaLnBrk="1" latinLnBrk="0" hangingPunct="1">
        <a:lnSpc>
          <a:spcPct val="100000"/>
        </a:lnSpc>
        <a:spcBef>
          <a:spcPts val="52"/>
        </a:spcBef>
        <a:spcAft>
          <a:spcPts val="52"/>
        </a:spcAft>
        <a:buSzPct val="100000"/>
        <a:buFont typeface="Arial" pitchFamily="34" charset="0"/>
        <a:buChar char="•"/>
        <a:defRPr sz="390" kern="1200">
          <a:solidFill>
            <a:schemeClr val="tx1"/>
          </a:solidFill>
          <a:latin typeface="+mn-lt"/>
          <a:ea typeface="+mn-ea"/>
          <a:cs typeface="+mn-cs"/>
        </a:defRPr>
      </a:lvl4pPr>
      <a:lvl5pPr marL="429918" indent="-37384" algn="l" defTabSz="474779" rtl="0" eaLnBrk="1" latinLnBrk="0" hangingPunct="1">
        <a:lnSpc>
          <a:spcPct val="100000"/>
        </a:lnSpc>
        <a:spcBef>
          <a:spcPts val="52"/>
        </a:spcBef>
        <a:spcAft>
          <a:spcPts val="52"/>
        </a:spcAft>
        <a:buSzPct val="100000"/>
        <a:buFont typeface="Arial" pitchFamily="34" charset="0"/>
        <a:buChar char="•"/>
        <a:defRPr sz="363" kern="1200">
          <a:solidFill>
            <a:schemeClr val="tx1"/>
          </a:solidFill>
          <a:latin typeface="+mn-lt"/>
          <a:ea typeface="+mn-ea"/>
          <a:cs typeface="+mn-cs"/>
        </a:defRPr>
      </a:lvl5pPr>
      <a:lvl6pPr marL="130564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6pPr>
      <a:lvl7pPr marL="154303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7pPr>
      <a:lvl8pPr marL="178042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8pPr>
      <a:lvl9pPr marL="2017812"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9pPr>
    </p:bodyStyle>
    <p:otherStyle>
      <a:defPPr>
        <a:defRPr lang="fr-FR"/>
      </a:defPPr>
      <a:lvl1pPr marL="0" algn="l" defTabSz="474779" rtl="0" eaLnBrk="1" latinLnBrk="0" hangingPunct="1">
        <a:defRPr sz="935" kern="1200">
          <a:solidFill>
            <a:schemeClr val="tx1"/>
          </a:solidFill>
          <a:latin typeface="+mn-lt"/>
          <a:ea typeface="+mn-ea"/>
          <a:cs typeface="+mn-cs"/>
        </a:defRPr>
      </a:lvl1pPr>
      <a:lvl2pPr marL="237390" algn="l" defTabSz="474779" rtl="0" eaLnBrk="1" latinLnBrk="0" hangingPunct="1">
        <a:defRPr sz="935" kern="1200">
          <a:solidFill>
            <a:schemeClr val="tx1"/>
          </a:solidFill>
          <a:latin typeface="+mn-lt"/>
          <a:ea typeface="+mn-ea"/>
          <a:cs typeface="+mn-cs"/>
        </a:defRPr>
      </a:lvl2pPr>
      <a:lvl3pPr marL="474779" algn="l" defTabSz="474779" rtl="0" eaLnBrk="1" latinLnBrk="0" hangingPunct="1">
        <a:defRPr sz="935" kern="1200">
          <a:solidFill>
            <a:schemeClr val="tx1"/>
          </a:solidFill>
          <a:latin typeface="+mn-lt"/>
          <a:ea typeface="+mn-ea"/>
          <a:cs typeface="+mn-cs"/>
        </a:defRPr>
      </a:lvl3pPr>
      <a:lvl4pPr marL="712169" algn="l" defTabSz="474779" rtl="0" eaLnBrk="1" latinLnBrk="0" hangingPunct="1">
        <a:defRPr sz="935" kern="1200">
          <a:solidFill>
            <a:schemeClr val="tx1"/>
          </a:solidFill>
          <a:latin typeface="+mn-lt"/>
          <a:ea typeface="+mn-ea"/>
          <a:cs typeface="+mn-cs"/>
        </a:defRPr>
      </a:lvl4pPr>
      <a:lvl5pPr marL="949559" algn="l" defTabSz="474779" rtl="0" eaLnBrk="1" latinLnBrk="0" hangingPunct="1">
        <a:defRPr sz="935" kern="1200">
          <a:solidFill>
            <a:schemeClr val="tx1"/>
          </a:solidFill>
          <a:latin typeface="+mn-lt"/>
          <a:ea typeface="+mn-ea"/>
          <a:cs typeface="+mn-cs"/>
        </a:defRPr>
      </a:lvl5pPr>
      <a:lvl6pPr marL="1186948" algn="l" defTabSz="474779" rtl="0" eaLnBrk="1" latinLnBrk="0" hangingPunct="1">
        <a:defRPr sz="935" kern="1200">
          <a:solidFill>
            <a:schemeClr val="tx1"/>
          </a:solidFill>
          <a:latin typeface="+mn-lt"/>
          <a:ea typeface="+mn-ea"/>
          <a:cs typeface="+mn-cs"/>
        </a:defRPr>
      </a:lvl6pPr>
      <a:lvl7pPr marL="1424338" algn="l" defTabSz="474779" rtl="0" eaLnBrk="1" latinLnBrk="0" hangingPunct="1">
        <a:defRPr sz="935" kern="1200">
          <a:solidFill>
            <a:schemeClr val="tx1"/>
          </a:solidFill>
          <a:latin typeface="+mn-lt"/>
          <a:ea typeface="+mn-ea"/>
          <a:cs typeface="+mn-cs"/>
        </a:defRPr>
      </a:lvl7pPr>
      <a:lvl8pPr marL="1661728" algn="l" defTabSz="474779" rtl="0" eaLnBrk="1" latinLnBrk="0" hangingPunct="1">
        <a:defRPr sz="935" kern="1200">
          <a:solidFill>
            <a:schemeClr val="tx1"/>
          </a:solidFill>
          <a:latin typeface="+mn-lt"/>
          <a:ea typeface="+mn-ea"/>
          <a:cs typeface="+mn-cs"/>
        </a:defRPr>
      </a:lvl8pPr>
      <a:lvl9pPr marL="1899117" algn="l" defTabSz="474779" rtl="0" eaLnBrk="1" latinLnBrk="0" hangingPunct="1">
        <a:defRPr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edubase.eduscol.education.fr/fiche/21731" TargetMode="External"/><Relationship Id="rId7" Type="http://schemas.openxmlformats.org/officeDocument/2006/relationships/hyperlink" Target="https://www.pedagogie.ac-nantes.fr/education-physique-et-sportive/enseignement/numerique-educatif/actualites-du-numerique/webinaire-le-numerique-au-service-du-suivi-des-apprentissages-tester-un-process-excel--1476659.kjsp?RH=1163268108546" TargetMode="External"/><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pedagogie.ac-nantes.fr/education-physique-et-sportive/enseignement/numerique-educatif/suivre-les-acquis-technique/suivi-et-numerique-en-eps-traam-2022-2023-1517762.kjsp?RH=1163268108546" TargetMode="External"/><Relationship Id="rId11" Type="http://schemas.openxmlformats.org/officeDocument/2006/relationships/image" Target="../media/image7.png"/><Relationship Id="rId5" Type="http://schemas.openxmlformats.org/officeDocument/2006/relationships/hyperlink" Target="https://edubase.eduscol.education.fr/fiche/21113" TargetMode="External"/><Relationship Id="rId10" Type="http://schemas.openxmlformats.org/officeDocument/2006/relationships/image" Target="../media/image6.png"/><Relationship Id="rId4" Type="http://schemas.openxmlformats.org/officeDocument/2006/relationships/hyperlink" Target="https://edubase.eduscol.education.fr/fiche/21732"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D6CC5F81-45E8-4CE8-9FF9-F8BC28A8D511}"/>
              </a:ext>
            </a:extLst>
          </p:cNvPr>
          <p:cNvSpPr/>
          <p:nvPr/>
        </p:nvSpPr>
        <p:spPr>
          <a:xfrm>
            <a:off x="-2" y="1060465"/>
            <a:ext cx="7981951" cy="1489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xmlns=""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a16="http://schemas.microsoft.com/office/drawing/2014/main" xmlns=""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a16="http://schemas.microsoft.com/office/drawing/2014/main" xmlns="" id="{57C4C5EA-97D2-47ED-8592-04E7E5F933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059" y="5384359"/>
            <a:ext cx="2922261" cy="2065909"/>
          </a:xfrm>
          <a:prstGeom prst="rect">
            <a:avLst/>
          </a:prstGeom>
        </p:spPr>
      </p:pic>
      <p:sp>
        <p:nvSpPr>
          <p:cNvPr id="10" name="ZoneTexte 9">
            <a:extLst>
              <a:ext uri="{FF2B5EF4-FFF2-40B4-BE49-F238E27FC236}">
                <a16:creationId xmlns:a16="http://schemas.microsoft.com/office/drawing/2014/main" xmlns="" id="{B95BD92F-A87E-4162-A946-A64BD75DF431}"/>
              </a:ext>
            </a:extLst>
          </p:cNvPr>
          <p:cNvSpPr txBox="1"/>
          <p:nvPr/>
        </p:nvSpPr>
        <p:spPr>
          <a:xfrm>
            <a:off x="1744005" y="1513502"/>
            <a:ext cx="8052708" cy="1508105"/>
          </a:xfrm>
          <a:prstGeom prst="rect">
            <a:avLst/>
          </a:prstGeom>
          <a:noFill/>
        </p:spPr>
        <p:txBody>
          <a:bodyPr wrap="square" rtlCol="0">
            <a:spAutoFit/>
          </a:bodyPr>
          <a:lstStyle/>
          <a:p>
            <a:pPr defTabSz="633039" fontAlgn="base"/>
            <a:r>
              <a:rPr lang="fr-FR" sz="1400" u="sng" dirty="0">
                <a:solidFill>
                  <a:srgbClr val="000000"/>
                </a:solidFill>
              </a:rPr>
              <a:t>Académie de :</a:t>
            </a:r>
            <a:r>
              <a:rPr lang="fr-FR" sz="1400" dirty="0">
                <a:solidFill>
                  <a:srgbClr val="000000"/>
                </a:solidFill>
              </a:rPr>
              <a:t> </a:t>
            </a:r>
            <a:r>
              <a:rPr lang="fr-FR" sz="1400" i="1" dirty="0">
                <a:solidFill>
                  <a:srgbClr val="000000"/>
                </a:solidFill>
              </a:rPr>
              <a:t>Nantes</a:t>
            </a:r>
          </a:p>
          <a:p>
            <a:pPr defTabSz="633039" fontAlgn="base"/>
            <a:r>
              <a:rPr lang="fr-FR" sz="1300" dirty="0">
                <a:solidFill>
                  <a:srgbClr val="000000"/>
                </a:solidFill>
              </a:rPr>
              <a:t>Groupe composé de : </a:t>
            </a:r>
            <a:r>
              <a:rPr lang="fr-FR" sz="1300" i="1" dirty="0">
                <a:solidFill>
                  <a:srgbClr val="000000"/>
                </a:solidFill>
              </a:rPr>
              <a:t>M. Vautour. F IA IPR EPS, M. Bourthoumieu. S (IAN EPS) Collège Marais Poitevin (85) ; M. Leroux, collège Vallée u Loir Seiches (49) ; M. </a:t>
            </a:r>
            <a:r>
              <a:rPr lang="fr-FR" sz="1300" i="1" dirty="0" err="1">
                <a:solidFill>
                  <a:srgbClr val="000000"/>
                </a:solidFill>
              </a:rPr>
              <a:t>Roggy</a:t>
            </a:r>
            <a:r>
              <a:rPr lang="fr-FR" sz="1300" i="1" dirty="0">
                <a:solidFill>
                  <a:srgbClr val="000000"/>
                </a:solidFill>
              </a:rPr>
              <a:t>. PV, Collège Alexandre Soljenitsyne (85) et M. </a:t>
            </a:r>
            <a:r>
              <a:rPr lang="fr-FR" sz="1300" i="1" dirty="0" err="1">
                <a:solidFill>
                  <a:srgbClr val="000000"/>
                </a:solidFill>
              </a:rPr>
              <a:t>Rabeau</a:t>
            </a:r>
            <a:r>
              <a:rPr lang="fr-FR" sz="1300" i="1" dirty="0">
                <a:solidFill>
                  <a:srgbClr val="000000"/>
                </a:solidFill>
              </a:rPr>
              <a:t>. G, collège Le Grand Champ (53) </a:t>
            </a:r>
            <a:r>
              <a:rPr lang="fr-FR" sz="1200" i="1" dirty="0">
                <a:solidFill>
                  <a:srgbClr val="000000"/>
                </a:solidFill>
              </a:rPr>
              <a:t/>
            </a:r>
            <a:br>
              <a:rPr lang="fr-FR" sz="1200" i="1" dirty="0">
                <a:solidFill>
                  <a:srgbClr val="000000"/>
                </a:solidFill>
              </a:rPr>
            </a:br>
            <a:r>
              <a:rPr lang="fr-FR" sz="1400" u="sng" dirty="0">
                <a:solidFill>
                  <a:srgbClr val="000000"/>
                </a:solidFill>
              </a:rPr>
              <a:t>Nom du projet</a:t>
            </a:r>
            <a:r>
              <a:rPr lang="fr-FR" sz="1400" i="1" u="sng" dirty="0">
                <a:solidFill>
                  <a:srgbClr val="000000"/>
                </a:solidFill>
              </a:rPr>
              <a:t> </a:t>
            </a:r>
            <a:r>
              <a:rPr lang="fr-FR" sz="1400" u="sng" dirty="0">
                <a:solidFill>
                  <a:srgbClr val="000000"/>
                </a:solidFill>
              </a:rPr>
              <a:t>: </a:t>
            </a:r>
          </a:p>
          <a:p>
            <a:pPr defTabSz="633039" fontAlgn="base"/>
            <a:r>
              <a:rPr lang="fr-FR" sz="1300" dirty="0">
                <a:solidFill>
                  <a:srgbClr val="000000"/>
                </a:solidFill>
              </a:rPr>
              <a:t>Créer ses propres applications pédagogiques, notamment, de Suivi des apprentissages en EPS</a:t>
            </a:r>
          </a:p>
          <a:p>
            <a:pPr defTabSz="633039"/>
            <a:endParaRPr lang="fr-FR" sz="1200" dirty="0">
              <a:solidFill>
                <a:srgbClr val="000000"/>
              </a:solidFill>
            </a:endParaRPr>
          </a:p>
        </p:txBody>
      </p:sp>
      <p:sp>
        <p:nvSpPr>
          <p:cNvPr id="11" name="ZoneTexte 10">
            <a:extLst>
              <a:ext uri="{FF2B5EF4-FFF2-40B4-BE49-F238E27FC236}">
                <a16:creationId xmlns:a16="http://schemas.microsoft.com/office/drawing/2014/main" xmlns="" id="{2A39535B-1A9C-4061-956D-12CA05CA8092}"/>
              </a:ext>
            </a:extLst>
          </p:cNvPr>
          <p:cNvSpPr txBox="1"/>
          <p:nvPr/>
        </p:nvSpPr>
        <p:spPr>
          <a:xfrm>
            <a:off x="91440" y="1108080"/>
            <a:ext cx="4747846"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IDENTIFICATION DU GROUPE ACADÉMIQUE </a:t>
            </a:r>
          </a:p>
        </p:txBody>
      </p:sp>
      <p:grpSp>
        <p:nvGrpSpPr>
          <p:cNvPr id="20" name="Groupe 19">
            <a:extLst>
              <a:ext uri="{FF2B5EF4-FFF2-40B4-BE49-F238E27FC236}">
                <a16:creationId xmlns:a16="http://schemas.microsoft.com/office/drawing/2014/main" xmlns="" id="{7D7DB374-FF2C-4FC8-9F39-47D796A7B710}"/>
              </a:ext>
            </a:extLst>
          </p:cNvPr>
          <p:cNvGrpSpPr/>
          <p:nvPr/>
        </p:nvGrpSpPr>
        <p:grpSpPr>
          <a:xfrm rot="5400000">
            <a:off x="8608287" y="3219927"/>
            <a:ext cx="5907337" cy="1368812"/>
            <a:chOff x="2832" y="744996"/>
            <a:chExt cx="6855169" cy="1308084"/>
          </a:xfrm>
        </p:grpSpPr>
        <p:sp>
          <p:nvSpPr>
            <p:cNvPr id="24" name="Forme libre : forme 23">
              <a:extLst>
                <a:ext uri="{FF2B5EF4-FFF2-40B4-BE49-F238E27FC236}">
                  <a16:creationId xmlns:a16="http://schemas.microsoft.com/office/drawing/2014/main" xmlns="" id="{EB5EB76E-DAF3-4407-B791-51690364617C}"/>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5" name="Forme libre : forme 24">
              <a:extLst>
                <a:ext uri="{FF2B5EF4-FFF2-40B4-BE49-F238E27FC236}">
                  <a16:creationId xmlns:a16="http://schemas.microsoft.com/office/drawing/2014/main" xmlns="" id="{ACE42568-2DE9-4A2E-B116-FF0238673CEA}"/>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6" name="Forme libre : forme 25">
              <a:extLst>
                <a:ext uri="{FF2B5EF4-FFF2-40B4-BE49-F238E27FC236}">
                  <a16:creationId xmlns:a16="http://schemas.microsoft.com/office/drawing/2014/main" xmlns="" id="{C362D033-E3ED-4936-94AE-BF19D2DB87AD}"/>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7" name="ZoneTexte 26">
              <a:extLst>
                <a:ext uri="{FF2B5EF4-FFF2-40B4-BE49-F238E27FC236}">
                  <a16:creationId xmlns:a16="http://schemas.microsoft.com/office/drawing/2014/main" xmlns="" id="{2D2477D5-0466-499D-A0A3-7D197BEEFF8C}"/>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9" name="Rectangle 28">
            <a:extLst>
              <a:ext uri="{FF2B5EF4-FFF2-40B4-BE49-F238E27FC236}">
                <a16:creationId xmlns:a16="http://schemas.microsoft.com/office/drawing/2014/main" xmlns="" id="{96F7D995-E9CE-434A-A695-111A70F75A08}"/>
              </a:ext>
            </a:extLst>
          </p:cNvPr>
          <p:cNvSpPr/>
          <p:nvPr/>
        </p:nvSpPr>
        <p:spPr>
          <a:xfrm>
            <a:off x="185508" y="3086374"/>
            <a:ext cx="5208301" cy="279363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200" dirty="0">
                <a:solidFill>
                  <a:schemeClr val="tx1"/>
                </a:solidFill>
              </a:rPr>
              <a:t>Proposer des solutions numériques respectueuses du RGPD aux enseignants d’EPS, aux équipes qui souhaitent suivre les acquisitions de leurs élèves et amener ces derniers à être acteurs de leur parcours de formation.</a:t>
            </a:r>
          </a:p>
          <a:p>
            <a:pPr marL="171450" lvl="0" indent="-171450" defTabSz="633039" fontAlgn="base">
              <a:buFont typeface="Arial" panose="020B0604020202020204" pitchFamily="34" charset="0"/>
              <a:buChar char="•"/>
            </a:pPr>
            <a:r>
              <a:rPr lang="fr-FR" sz="1200" dirty="0">
                <a:solidFill>
                  <a:schemeClr val="tx1"/>
                </a:solidFill>
              </a:rPr>
              <a:t>Sur un temps court (la leçon, la séquence) : offrir à l’enseignant la possibilité de créer des outils, applications, fidèles à sa démarche d’enseignement (y compris hybride), avec ou sans connexion internet et quel que soit l’OS. </a:t>
            </a:r>
            <a:br>
              <a:rPr lang="fr-FR" sz="1200" dirty="0">
                <a:solidFill>
                  <a:schemeClr val="tx1"/>
                </a:solidFill>
              </a:rPr>
            </a:br>
            <a:r>
              <a:rPr lang="fr-FR" sz="1000" i="1" dirty="0">
                <a:solidFill>
                  <a:schemeClr val="tx1"/>
                </a:solidFill>
              </a:rPr>
              <a:t>Un « process » sous Excel a notamment été développé</a:t>
            </a:r>
            <a:br>
              <a:rPr lang="fr-FR" sz="1000" i="1" dirty="0">
                <a:solidFill>
                  <a:schemeClr val="tx1"/>
                </a:solidFill>
              </a:rPr>
            </a:br>
            <a:endParaRPr lang="fr-FR" sz="1200" i="1" dirty="0">
              <a:solidFill>
                <a:schemeClr val="tx1"/>
              </a:solidFill>
            </a:endParaRPr>
          </a:p>
          <a:p>
            <a:pPr marL="171450" lvl="0" indent="-171450" defTabSz="633039" fontAlgn="base">
              <a:buFont typeface="Arial" panose="020B0604020202020204" pitchFamily="34" charset="0"/>
              <a:buChar char="•"/>
            </a:pPr>
            <a:r>
              <a:rPr lang="fr-FR" sz="1200" dirty="0">
                <a:solidFill>
                  <a:schemeClr val="tx1"/>
                </a:solidFill>
              </a:rPr>
              <a:t>Sur un temps plus long : permettre aux équipes de pouvoir opérer, un suivi personnalisé des apprentissages et des acquisitions de leurs élèves, de séquence en séquence, d’année en année, et de partager ces données avec eux, de façon sécurisée.</a:t>
            </a:r>
            <a:br>
              <a:rPr lang="fr-FR" sz="1200" dirty="0">
                <a:solidFill>
                  <a:schemeClr val="tx1"/>
                </a:solidFill>
              </a:rPr>
            </a:br>
            <a:r>
              <a:rPr lang="fr-FR" sz="1000" i="1" dirty="0">
                <a:solidFill>
                  <a:schemeClr val="tx1"/>
                </a:solidFill>
              </a:rPr>
              <a:t>Trois outils ont été développés (EPS Suivi+ Suivi équipe et Suivi Elève)</a:t>
            </a:r>
            <a:endParaRPr lang="fr-FR" sz="1200" i="1" dirty="0">
              <a:solidFill>
                <a:schemeClr val="tx1"/>
              </a:solidFill>
            </a:endParaRPr>
          </a:p>
        </p:txBody>
      </p:sp>
      <p:sp>
        <p:nvSpPr>
          <p:cNvPr id="30" name="ZoneTexte 29">
            <a:extLst>
              <a:ext uri="{FF2B5EF4-FFF2-40B4-BE49-F238E27FC236}">
                <a16:creationId xmlns:a16="http://schemas.microsoft.com/office/drawing/2014/main" xmlns="" id="{42981E1A-E681-4FFF-8092-CBF779A065A5}"/>
              </a:ext>
            </a:extLst>
          </p:cNvPr>
          <p:cNvSpPr txBox="1"/>
          <p:nvPr/>
        </p:nvSpPr>
        <p:spPr>
          <a:xfrm>
            <a:off x="120000" y="2791884"/>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PRÉSENTATION DU PROJET ACADÉMIQUE </a:t>
            </a:r>
          </a:p>
        </p:txBody>
      </p:sp>
      <p:pic>
        <p:nvPicPr>
          <p:cNvPr id="19" name="Picture 2" descr="Résultat de recherche d'images pour &quot;MENJS LOGO PNG&quot;">
            <a:extLst>
              <a:ext uri="{FF2B5EF4-FFF2-40B4-BE49-F238E27FC236}">
                <a16:creationId xmlns:a16="http://schemas.microsoft.com/office/drawing/2014/main" xmlns="" id="{762EED9A-B148-4ECA-BB3B-8348880104E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a:solidFill>
                  <a:srgbClr val="FFFFFF"/>
                </a:solidFill>
              </a14:hiddenFill>
            </a:ext>
          </a:extLst>
        </p:spPr>
      </p:pic>
      <p:sp>
        <p:nvSpPr>
          <p:cNvPr id="23" name="ZoneTexte 22">
            <a:extLst>
              <a:ext uri="{FF2B5EF4-FFF2-40B4-BE49-F238E27FC236}">
                <a16:creationId xmlns:a16="http://schemas.microsoft.com/office/drawing/2014/main" xmlns="" id="{0922FED3-F7E3-4672-B7A6-B4BA5B5B23AA}"/>
              </a:ext>
            </a:extLst>
          </p:cNvPr>
          <p:cNvSpPr txBox="1"/>
          <p:nvPr/>
        </p:nvSpPr>
        <p:spPr>
          <a:xfrm>
            <a:off x="3425646" y="135050"/>
            <a:ext cx="5340709" cy="646331"/>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600" b="1" dirty="0">
                <a:solidFill>
                  <a:schemeClr val="bg1"/>
                </a:solidFill>
                <a:latin typeface="Arial Black" panose="020B0A04020102020204" pitchFamily="34" charset="0"/>
              </a:rPr>
              <a:t>Education Physique et Sportive </a:t>
            </a:r>
          </a:p>
        </p:txBody>
      </p:sp>
      <p:pic>
        <p:nvPicPr>
          <p:cNvPr id="5" name="Image 4">
            <a:extLst>
              <a:ext uri="{FF2B5EF4-FFF2-40B4-BE49-F238E27FC236}">
                <a16:creationId xmlns:a16="http://schemas.microsoft.com/office/drawing/2014/main" xmlns="" id="{AD0145F7-904D-4023-86A9-B384294B3A7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882" y="1601979"/>
            <a:ext cx="1676918" cy="1053333"/>
          </a:xfrm>
          <a:prstGeom prst="rect">
            <a:avLst/>
          </a:prstGeom>
        </p:spPr>
      </p:pic>
      <p:pic>
        <p:nvPicPr>
          <p:cNvPr id="6" name="Image 5">
            <a:extLst>
              <a:ext uri="{FF2B5EF4-FFF2-40B4-BE49-F238E27FC236}">
                <a16:creationId xmlns:a16="http://schemas.microsoft.com/office/drawing/2014/main" xmlns="" id="{E073FF87-01D9-4AC5-83F2-EE54152F363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32312" y="2953150"/>
            <a:ext cx="5097335" cy="3407458"/>
          </a:xfrm>
          <a:prstGeom prst="rect">
            <a:avLst/>
          </a:prstGeom>
        </p:spPr>
      </p:pic>
    </p:spTree>
    <p:extLst>
      <p:ext uri="{BB962C8B-B14F-4D97-AF65-F5344CB8AC3E}">
        <p14:creationId xmlns:p14="http://schemas.microsoft.com/office/powerpoint/2010/main" val="309610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a16="http://schemas.microsoft.com/office/drawing/2014/main" xmlns=""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33039" rtl="0" eaLnBrk="1" fontAlgn="auto" latinLnBrk="0" hangingPunct="1">
              <a:lnSpc>
                <a:spcPct val="100000"/>
              </a:lnSpc>
              <a:spcBef>
                <a:spcPts val="0"/>
              </a:spcBef>
              <a:spcAft>
                <a:spcPts val="0"/>
              </a:spcAft>
              <a:buClrTx/>
              <a:buSzTx/>
              <a:buFontTx/>
              <a:buNone/>
              <a:tabLst/>
              <a:defRPr/>
            </a:pPr>
            <a:endParaRPr kumimoji="0" lang="fr-FR" sz="1246" b="0" i="0" u="none" strike="noStrike" kern="1200" cap="none" spc="0" normalizeH="0" baseline="0" noProof="0" dirty="0">
              <a:ln>
                <a:noFill/>
              </a:ln>
              <a:solidFill>
                <a:srgbClr val="FFFFFF"/>
              </a:solidFill>
              <a:effectLst/>
              <a:uLnTx/>
              <a:uFillTx/>
              <a:latin typeface="Arial Black" panose="020B0A04020102020204" pitchFamily="34" charset="0"/>
            </a:endParaRPr>
          </a:p>
        </p:txBody>
      </p:sp>
      <p:pic>
        <p:nvPicPr>
          <p:cNvPr id="8" name="Image 7">
            <a:extLst>
              <a:ext uri="{FF2B5EF4-FFF2-40B4-BE49-F238E27FC236}">
                <a16:creationId xmlns:a16="http://schemas.microsoft.com/office/drawing/2014/main" xmlns="" id="{57C4C5EA-97D2-47ED-8592-04E7E5F933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59" y="5384359"/>
            <a:ext cx="2922261" cy="2065909"/>
          </a:xfrm>
          <a:prstGeom prst="rect">
            <a:avLst/>
          </a:prstGeom>
        </p:spPr>
      </p:pic>
      <p:sp>
        <p:nvSpPr>
          <p:cNvPr id="24" name="ZoneTexte 23">
            <a:extLst>
              <a:ext uri="{FF2B5EF4-FFF2-40B4-BE49-F238E27FC236}">
                <a16:creationId xmlns:a16="http://schemas.microsoft.com/office/drawing/2014/main" xmlns="" id="{6FCFE853-A821-49CD-835F-4F7ABEE7CFAE}"/>
              </a:ext>
            </a:extLst>
          </p:cNvPr>
          <p:cNvSpPr txBox="1"/>
          <p:nvPr/>
        </p:nvSpPr>
        <p:spPr>
          <a:xfrm>
            <a:off x="112119" y="1253654"/>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LIEN AVEC LE CRCN</a:t>
            </a:r>
          </a:p>
        </p:txBody>
      </p:sp>
      <p:sp>
        <p:nvSpPr>
          <p:cNvPr id="25" name="Rectangle 24">
            <a:extLst>
              <a:ext uri="{FF2B5EF4-FFF2-40B4-BE49-F238E27FC236}">
                <a16:creationId xmlns:a16="http://schemas.microsoft.com/office/drawing/2014/main" xmlns="" id="{B4E869EC-3726-406D-8A48-02B6E829EF88}"/>
              </a:ext>
            </a:extLst>
          </p:cNvPr>
          <p:cNvSpPr/>
          <p:nvPr/>
        </p:nvSpPr>
        <p:spPr>
          <a:xfrm>
            <a:off x="112119" y="1511982"/>
            <a:ext cx="10144126" cy="230832"/>
          </a:xfrm>
          <a:prstGeom prst="rect">
            <a:avLst/>
          </a:prstGeom>
        </p:spPr>
        <p:txBody>
          <a:bodyPr wrap="square">
            <a:spAutoFit/>
          </a:bodyPr>
          <a:lstStyle/>
          <a:p>
            <a:pPr lvl="0" defTabSz="633039" fontAlgn="base"/>
            <a:r>
              <a:rPr lang="fr-FR" sz="900" i="1" dirty="0">
                <a:solidFill>
                  <a:srgbClr val="000000"/>
                </a:solidFill>
              </a:rPr>
              <a:t>Compétence(s) numérique(s) du CRCN particulièrement travaillée(s) dans ce projet. </a:t>
            </a:r>
          </a:p>
        </p:txBody>
      </p:sp>
      <p:pic>
        <p:nvPicPr>
          <p:cNvPr id="16" name="Picture 2" descr="Résultat de recherche d'images pour &quot;MENJS LOGO PNG&quot;">
            <a:extLst>
              <a:ext uri="{FF2B5EF4-FFF2-40B4-BE49-F238E27FC236}">
                <a16:creationId xmlns:a16="http://schemas.microsoft.com/office/drawing/2014/main" xmlns="" id="{FEEDE073-11DB-4DC8-AC3E-D64A0BA9319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e 3">
            <a:extLst>
              <a:ext uri="{FF2B5EF4-FFF2-40B4-BE49-F238E27FC236}">
                <a16:creationId xmlns:a16="http://schemas.microsoft.com/office/drawing/2014/main" xmlns="" id="{01CFEA5D-2848-44BB-A74B-CBE9AC0CFF3E}"/>
              </a:ext>
            </a:extLst>
          </p:cNvPr>
          <p:cNvGrpSpPr/>
          <p:nvPr/>
        </p:nvGrpSpPr>
        <p:grpSpPr>
          <a:xfrm>
            <a:off x="240000" y="2578852"/>
            <a:ext cx="10582660" cy="1149089"/>
            <a:chOff x="240000" y="2706412"/>
            <a:chExt cx="6905382" cy="1149089"/>
          </a:xfrm>
        </p:grpSpPr>
        <p:sp>
          <p:nvSpPr>
            <p:cNvPr id="19" name="Rectangle 18">
              <a:extLst>
                <a:ext uri="{FF2B5EF4-FFF2-40B4-BE49-F238E27FC236}">
                  <a16:creationId xmlns:a16="http://schemas.microsoft.com/office/drawing/2014/main" xmlns="" id="{85017095-291F-487C-8BE2-A0AF59E31CBB}"/>
                </a:ext>
              </a:extLst>
            </p:cNvPr>
            <p:cNvSpPr/>
            <p:nvPr/>
          </p:nvSpPr>
          <p:spPr>
            <a:xfrm>
              <a:off x="2204864" y="2706412"/>
              <a:ext cx="4940518"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endParaRPr lang="fr-FR" sz="1300" i="1" dirty="0">
                <a:solidFill>
                  <a:srgbClr val="000000"/>
                </a:solidFill>
              </a:endParaRPr>
            </a:p>
            <a:p>
              <a:pPr marL="285750" lvl="0" indent="-285750" defTabSz="633039" fontAlgn="base">
                <a:buFont typeface="Arial" panose="020B0604020202020204" pitchFamily="34" charset="0"/>
                <a:buChar char="•"/>
              </a:pPr>
              <a:r>
                <a:rPr lang="fr-FR" sz="1300" i="1" dirty="0">
                  <a:solidFill>
                    <a:srgbClr val="000000"/>
                  </a:solidFill>
                </a:rPr>
                <a:t>Les élèves sont amenés à s’approprier l’outil (application, tableur) et à saisir des données</a:t>
              </a:r>
              <a:br>
                <a:rPr lang="fr-FR" sz="1300" i="1" dirty="0">
                  <a:solidFill>
                    <a:srgbClr val="000000"/>
                  </a:solidFill>
                </a:rPr>
              </a:br>
              <a:r>
                <a:rPr lang="fr-FR" sz="1300" i="1" dirty="0">
                  <a:solidFill>
                    <a:srgbClr val="000000"/>
                  </a:solidFill>
                </a:rPr>
                <a:t>Ces dernières sont ensuite traitées, analysées pour mener à bien un projet individuel ou collectif. </a:t>
              </a:r>
              <a:br>
                <a:rPr lang="fr-FR" sz="1300" i="1" dirty="0">
                  <a:solidFill>
                    <a:srgbClr val="000000"/>
                  </a:solidFill>
                </a:rPr>
              </a:br>
              <a:r>
                <a:rPr lang="fr-FR" sz="1300" i="1" dirty="0">
                  <a:solidFill>
                    <a:srgbClr val="000000"/>
                  </a:solidFill>
                </a:rPr>
                <a:t>Ils opèrent des choix pour orienter, réorienter leur projet de transformation.</a:t>
              </a: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3" name="Rectangle 2">
              <a:extLst>
                <a:ext uri="{FF2B5EF4-FFF2-40B4-BE49-F238E27FC236}">
                  <a16:creationId xmlns:a16="http://schemas.microsoft.com/office/drawing/2014/main" xmlns="" id="{C9E73728-AE77-4BF5-A4F8-50E2D3ABD8DA}"/>
                </a:ext>
              </a:extLst>
            </p:cNvPr>
            <p:cNvSpPr/>
            <p:nvPr/>
          </p:nvSpPr>
          <p:spPr>
            <a:xfrm>
              <a:off x="240000" y="2706412"/>
              <a:ext cx="1964864"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900" b="1" i="1" dirty="0">
                  <a:solidFill>
                    <a:schemeClr val="bg1"/>
                  </a:solidFill>
                </a:rPr>
                <a:t/>
              </a:r>
              <a:br>
                <a:rPr lang="fr-FR" sz="900" b="1" i="1" dirty="0">
                  <a:solidFill>
                    <a:schemeClr val="bg1"/>
                  </a:solidFill>
                </a:rPr>
              </a:br>
              <a:r>
                <a:rPr lang="fr-FR" sz="1400" b="1" i="1" dirty="0">
                  <a:solidFill>
                    <a:schemeClr val="bg1"/>
                  </a:solidFill>
                </a:rPr>
                <a:t>Information et données : </a:t>
              </a:r>
              <a:br>
                <a:rPr lang="fr-FR" sz="1400" b="1" i="1" dirty="0">
                  <a:solidFill>
                    <a:schemeClr val="bg1"/>
                  </a:solidFill>
                </a:rPr>
              </a:br>
              <a:r>
                <a:rPr lang="fr-FR" sz="900" b="1" i="1" dirty="0">
                  <a:solidFill>
                    <a:schemeClr val="bg1"/>
                  </a:solidFill>
                </a:rPr>
                <a:t>1.2 Gérer et 1.3 Traiter des données</a:t>
              </a:r>
              <a:endParaRPr lang="fr-FR" sz="1400" b="1" dirty="0">
                <a:solidFill>
                  <a:schemeClr val="bg1"/>
                </a:solidFill>
              </a:endParaRPr>
            </a:p>
          </p:txBody>
        </p:sp>
      </p:grpSp>
      <p:grpSp>
        <p:nvGrpSpPr>
          <p:cNvPr id="17" name="Groupe 16">
            <a:extLst>
              <a:ext uri="{FF2B5EF4-FFF2-40B4-BE49-F238E27FC236}">
                <a16:creationId xmlns:a16="http://schemas.microsoft.com/office/drawing/2014/main" xmlns="" id="{11F07768-A77C-46E4-A45B-B4441AA7EF23}"/>
              </a:ext>
            </a:extLst>
          </p:cNvPr>
          <p:cNvGrpSpPr/>
          <p:nvPr/>
        </p:nvGrpSpPr>
        <p:grpSpPr>
          <a:xfrm rot="5400000">
            <a:off x="8608287" y="3219927"/>
            <a:ext cx="5907337" cy="1368812"/>
            <a:chOff x="2832" y="744996"/>
            <a:chExt cx="6855169" cy="1308084"/>
          </a:xfrm>
        </p:grpSpPr>
        <p:sp>
          <p:nvSpPr>
            <p:cNvPr id="18" name="Forme libre : forme 17">
              <a:extLst>
                <a:ext uri="{FF2B5EF4-FFF2-40B4-BE49-F238E27FC236}">
                  <a16:creationId xmlns:a16="http://schemas.microsoft.com/office/drawing/2014/main" xmlns="" id="{F2CFF286-595E-4CA1-BB75-BF5F56DF37FB}"/>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0" name="Forme libre : forme 19">
              <a:extLst>
                <a:ext uri="{FF2B5EF4-FFF2-40B4-BE49-F238E27FC236}">
                  <a16:creationId xmlns:a16="http://schemas.microsoft.com/office/drawing/2014/main" xmlns="" id="{17A4A103-33F9-4E2F-AABB-9C59CBBCB2C2}"/>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1" name="Forme libre : forme 20">
              <a:extLst>
                <a:ext uri="{FF2B5EF4-FFF2-40B4-BE49-F238E27FC236}">
                  <a16:creationId xmlns:a16="http://schemas.microsoft.com/office/drawing/2014/main" xmlns="" id="{380021BC-3484-4D4E-A86B-69CE334F0289}"/>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2" name="ZoneTexte 21">
              <a:extLst>
                <a:ext uri="{FF2B5EF4-FFF2-40B4-BE49-F238E27FC236}">
                  <a16:creationId xmlns:a16="http://schemas.microsoft.com/office/drawing/2014/main" xmlns="" id="{9FA99027-A754-47B8-A8F5-9E2DB47F5F48}"/>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3" name="ZoneTexte 22">
            <a:extLst>
              <a:ext uri="{FF2B5EF4-FFF2-40B4-BE49-F238E27FC236}">
                <a16:creationId xmlns:a16="http://schemas.microsoft.com/office/drawing/2014/main" xmlns="" id="{2689DE84-1013-4B46-8017-6334698E908C}"/>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grpSp>
        <p:nvGrpSpPr>
          <p:cNvPr id="28" name="Groupe 27">
            <a:extLst>
              <a:ext uri="{FF2B5EF4-FFF2-40B4-BE49-F238E27FC236}">
                <a16:creationId xmlns:a16="http://schemas.microsoft.com/office/drawing/2014/main" xmlns="" id="{D1BCBF62-6CD9-4E88-8E95-BE921649CBEF}"/>
              </a:ext>
            </a:extLst>
          </p:cNvPr>
          <p:cNvGrpSpPr/>
          <p:nvPr/>
        </p:nvGrpSpPr>
        <p:grpSpPr>
          <a:xfrm>
            <a:off x="240000" y="4127380"/>
            <a:ext cx="10582660" cy="1149089"/>
            <a:chOff x="240000" y="2706412"/>
            <a:chExt cx="6905382" cy="1149089"/>
          </a:xfrm>
        </p:grpSpPr>
        <p:sp>
          <p:nvSpPr>
            <p:cNvPr id="29" name="Rectangle 28">
              <a:extLst>
                <a:ext uri="{FF2B5EF4-FFF2-40B4-BE49-F238E27FC236}">
                  <a16:creationId xmlns:a16="http://schemas.microsoft.com/office/drawing/2014/main" xmlns="" id="{D4FCE552-3556-4F01-8153-954B9A1E184B}"/>
                </a:ext>
              </a:extLst>
            </p:cNvPr>
            <p:cNvSpPr/>
            <p:nvPr/>
          </p:nvSpPr>
          <p:spPr>
            <a:xfrm>
              <a:off x="2204864" y="2706412"/>
              <a:ext cx="4940518"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285750" lvl="0" indent="-285750" defTabSz="633039" fontAlgn="base">
                <a:buFont typeface="Arial" panose="020B0604020202020204" pitchFamily="34" charset="0"/>
                <a:buChar char="•"/>
              </a:pPr>
              <a:endParaRPr lang="fr-FR" sz="1300" i="1" dirty="0">
                <a:solidFill>
                  <a:srgbClr val="000000"/>
                </a:solidFill>
              </a:endParaRPr>
            </a:p>
            <a:p>
              <a:pPr marL="285750" lvl="0" indent="-285750" defTabSz="633039" fontAlgn="base">
                <a:buFont typeface="Arial" panose="020B0604020202020204" pitchFamily="34" charset="0"/>
                <a:buChar char="•"/>
              </a:pPr>
              <a:r>
                <a:rPr lang="fr-FR" sz="1300" i="1" dirty="0">
                  <a:solidFill>
                    <a:srgbClr val="000000"/>
                  </a:solidFill>
                </a:rPr>
                <a:t>Sur leur ENT, les élève ont accès aux applications utilisées en classe. </a:t>
              </a:r>
              <a:br>
                <a:rPr lang="fr-FR" sz="1300" i="1" dirty="0">
                  <a:solidFill>
                    <a:srgbClr val="000000"/>
                  </a:solidFill>
                </a:rPr>
              </a:br>
              <a:r>
                <a:rPr lang="fr-FR" sz="1300" i="1" dirty="0">
                  <a:solidFill>
                    <a:srgbClr val="000000"/>
                  </a:solidFill>
                </a:rPr>
                <a:t>Ils peuvent ainsi compléter certains champs en amont ou après la leçon (démarche d’enseignement hybride) voire collaborer sur la même application et interagir via la messagerie.</a:t>
              </a: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30" name="Rectangle 29">
              <a:extLst>
                <a:ext uri="{FF2B5EF4-FFF2-40B4-BE49-F238E27FC236}">
                  <a16:creationId xmlns:a16="http://schemas.microsoft.com/office/drawing/2014/main" xmlns="" id="{AE2280C2-569C-4909-8160-3205A05955D7}"/>
                </a:ext>
              </a:extLst>
            </p:cNvPr>
            <p:cNvSpPr/>
            <p:nvPr/>
          </p:nvSpPr>
          <p:spPr>
            <a:xfrm>
              <a:off x="240000" y="2706412"/>
              <a:ext cx="1964864"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Communication et collaboration : </a:t>
              </a:r>
              <a:r>
                <a:rPr lang="fr-FR" sz="900" b="1" dirty="0">
                  <a:solidFill>
                    <a:schemeClr val="bg1"/>
                  </a:solidFill>
                </a:rPr>
                <a:t>2.1 Interagir et 2.3 Collaborer</a:t>
              </a:r>
              <a:r>
                <a:rPr lang="fr-FR" sz="900" b="1" i="1" dirty="0">
                  <a:solidFill>
                    <a:schemeClr val="bg1"/>
                  </a:solidFill>
                </a:rPr>
                <a:t/>
              </a:r>
              <a:br>
                <a:rPr lang="fr-FR" sz="900" b="1" i="1" dirty="0">
                  <a:solidFill>
                    <a:schemeClr val="bg1"/>
                  </a:solidFill>
                </a:rPr>
              </a:br>
              <a:endParaRPr lang="fr-FR" sz="1400" b="1" dirty="0">
                <a:solidFill>
                  <a:schemeClr val="bg1"/>
                </a:solidFill>
              </a:endParaRPr>
            </a:p>
          </p:txBody>
        </p:sp>
      </p:grpSp>
    </p:spTree>
    <p:extLst>
      <p:ext uri="{BB962C8B-B14F-4D97-AF65-F5344CB8AC3E}">
        <p14:creationId xmlns:p14="http://schemas.microsoft.com/office/powerpoint/2010/main" val="65956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xmlns="" id="{0703AFAD-6C4C-4074-B697-E97660F4382B}"/>
              </a:ext>
            </a:extLst>
          </p:cNvPr>
          <p:cNvGrpSpPr/>
          <p:nvPr/>
        </p:nvGrpSpPr>
        <p:grpSpPr>
          <a:xfrm rot="5400000">
            <a:off x="8579324" y="3219925"/>
            <a:ext cx="5907337" cy="1368812"/>
            <a:chOff x="2832" y="771224"/>
            <a:chExt cx="6855169" cy="1308083"/>
          </a:xfrm>
        </p:grpSpPr>
        <p:sp>
          <p:nvSpPr>
            <p:cNvPr id="19" name="Forme libre : forme 18">
              <a:extLst>
                <a:ext uri="{FF2B5EF4-FFF2-40B4-BE49-F238E27FC236}">
                  <a16:creationId xmlns:a16="http://schemas.microsoft.com/office/drawing/2014/main" xmlns="" id="{14B9D0A4-2D99-4AEC-836C-DE241DD300BC}"/>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2" name="Forme libre : forme 21">
              <a:extLst>
                <a:ext uri="{FF2B5EF4-FFF2-40B4-BE49-F238E27FC236}">
                  <a16:creationId xmlns:a16="http://schemas.microsoft.com/office/drawing/2014/main" xmlns="" id="{B6B1D100-C0AA-488A-A8D1-8FFD7BF48CAA}"/>
                </a:ext>
              </a:extLst>
            </p:cNvPr>
            <p:cNvSpPr/>
            <p:nvPr/>
          </p:nvSpPr>
          <p:spPr>
            <a:xfrm>
              <a:off x="2832"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7" name="Forme libre : forme 16">
              <a:extLst>
                <a:ext uri="{FF2B5EF4-FFF2-40B4-BE49-F238E27FC236}">
                  <a16:creationId xmlns:a16="http://schemas.microsoft.com/office/drawing/2014/main" xmlns="" id="{FC6CBFFE-5083-4114-932C-D0DE802F5DD6}"/>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3" name="ZoneTexte 22">
              <a:extLst>
                <a:ext uri="{FF2B5EF4-FFF2-40B4-BE49-F238E27FC236}">
                  <a16:creationId xmlns:a16="http://schemas.microsoft.com/office/drawing/2014/main" xmlns="" id="{40706581-BAAE-44E6-9871-689DE0F3ED03}"/>
                </a:ext>
              </a:extLst>
            </p:cNvPr>
            <p:cNvSpPr txBox="1"/>
            <p:nvPr/>
          </p:nvSpPr>
          <p:spPr>
            <a:xfrm rot="16200000">
              <a:off x="2758516" y="1264544"/>
              <a:ext cx="1308083" cy="321443"/>
            </a:xfrm>
            <a:prstGeom prst="rect">
              <a:avLst/>
            </a:prstGeom>
            <a:noFill/>
          </p:spPr>
          <p:txBody>
            <a:bodyPr wrap="square" rtlCol="0">
              <a:spAutoFit/>
            </a:bodyPr>
            <a:lstStyle/>
            <a:p>
              <a:pPr algn="ctr"/>
              <a:r>
                <a:rPr lang="fr-FR" sz="1200" b="1" dirty="0">
                  <a:solidFill>
                    <a:schemeClr val="bg1"/>
                  </a:solidFill>
                </a:rPr>
                <a:t>PRODUCTIONS</a:t>
              </a:r>
            </a:p>
          </p:txBody>
        </p:sp>
      </p:grpSp>
      <p:sp>
        <p:nvSpPr>
          <p:cNvPr id="2" name="Titre 1">
            <a:extLst>
              <a:ext uri="{FF2B5EF4-FFF2-40B4-BE49-F238E27FC236}">
                <a16:creationId xmlns:a16="http://schemas.microsoft.com/office/drawing/2014/main" xmlns=""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a16="http://schemas.microsoft.com/office/drawing/2014/main" xmlns=""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a16="http://schemas.microsoft.com/office/drawing/2014/main" xmlns="" id="{57C4C5EA-97D2-47ED-8592-04E7E5F933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59" y="5384359"/>
            <a:ext cx="2922261" cy="2065909"/>
          </a:xfrm>
          <a:prstGeom prst="rect">
            <a:avLst/>
          </a:prstGeom>
        </p:spPr>
      </p:pic>
      <p:sp>
        <p:nvSpPr>
          <p:cNvPr id="20" name="ZoneTexte 19">
            <a:extLst>
              <a:ext uri="{FF2B5EF4-FFF2-40B4-BE49-F238E27FC236}">
                <a16:creationId xmlns:a16="http://schemas.microsoft.com/office/drawing/2014/main" xmlns="" id="{247F13C6-EC7D-48A5-B707-0881196D49DC}"/>
              </a:ext>
            </a:extLst>
          </p:cNvPr>
          <p:cNvSpPr txBox="1"/>
          <p:nvPr/>
        </p:nvSpPr>
        <p:spPr>
          <a:xfrm>
            <a:off x="112119" y="1305280"/>
            <a:ext cx="9684594"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NOMBRE DE SCÉNARIOS PRODUITS ET TESTÉS : </a:t>
            </a:r>
          </a:p>
        </p:txBody>
      </p:sp>
      <p:sp>
        <p:nvSpPr>
          <p:cNvPr id="15" name="ZoneTexte 14">
            <a:extLst>
              <a:ext uri="{FF2B5EF4-FFF2-40B4-BE49-F238E27FC236}">
                <a16:creationId xmlns:a16="http://schemas.microsoft.com/office/drawing/2014/main" xmlns="" id="{B8BCFCAD-034D-4B14-AF78-481D12B603D3}"/>
              </a:ext>
            </a:extLst>
          </p:cNvPr>
          <p:cNvSpPr txBox="1"/>
          <p:nvPr/>
        </p:nvSpPr>
        <p:spPr>
          <a:xfrm>
            <a:off x="112119" y="4339833"/>
            <a:ext cx="6096000"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LIENS VERS ÉDUBASE : </a:t>
            </a:r>
          </a:p>
        </p:txBody>
      </p:sp>
      <p:sp>
        <p:nvSpPr>
          <p:cNvPr id="24" name="ZoneTexte 23">
            <a:extLst>
              <a:ext uri="{FF2B5EF4-FFF2-40B4-BE49-F238E27FC236}">
                <a16:creationId xmlns:a16="http://schemas.microsoft.com/office/drawing/2014/main" xmlns="" id="{0AB30DA5-4BE1-4DDD-BC90-A1E49FD0720E}"/>
              </a:ext>
            </a:extLst>
          </p:cNvPr>
          <p:cNvSpPr txBox="1"/>
          <p:nvPr/>
        </p:nvSpPr>
        <p:spPr>
          <a:xfrm>
            <a:off x="5262611" y="4573220"/>
            <a:ext cx="6096000"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LIENS VERS LE SITE ACADÉMIQUE : </a:t>
            </a:r>
          </a:p>
        </p:txBody>
      </p:sp>
      <p:sp>
        <p:nvSpPr>
          <p:cNvPr id="25" name="Rectangle 24">
            <a:extLst>
              <a:ext uri="{FF2B5EF4-FFF2-40B4-BE49-F238E27FC236}">
                <a16:creationId xmlns:a16="http://schemas.microsoft.com/office/drawing/2014/main" xmlns="" id="{372D8D2B-20DD-4A13-9C87-FF2F848E1B11}"/>
              </a:ext>
            </a:extLst>
          </p:cNvPr>
          <p:cNvSpPr/>
          <p:nvPr/>
        </p:nvSpPr>
        <p:spPr>
          <a:xfrm>
            <a:off x="218051" y="4647610"/>
            <a:ext cx="4857748" cy="1184198"/>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100" i="1" dirty="0">
                <a:solidFill>
                  <a:srgbClr val="000000"/>
                </a:solidFill>
              </a:rPr>
              <a:t>Gain EPS (</a:t>
            </a:r>
            <a:r>
              <a:rPr lang="fr-FR" sz="1100" i="1" dirty="0" err="1">
                <a:solidFill>
                  <a:srgbClr val="000000"/>
                </a:solidFill>
              </a:rPr>
              <a:t>Procces</a:t>
            </a:r>
            <a:r>
              <a:rPr lang="fr-FR" sz="1100" i="1" dirty="0">
                <a:solidFill>
                  <a:srgbClr val="000000"/>
                </a:solidFill>
              </a:rPr>
              <a:t> sous Excel) </a:t>
            </a:r>
            <a:br>
              <a:rPr lang="fr-FR" sz="1100" i="1" dirty="0">
                <a:solidFill>
                  <a:srgbClr val="000000"/>
                </a:solidFill>
              </a:rPr>
            </a:br>
            <a:r>
              <a:rPr lang="fr-FR" sz="1100" i="1" dirty="0">
                <a:solidFill>
                  <a:srgbClr val="000000"/>
                </a:solidFill>
                <a:hlinkClick r:id="rId3"/>
              </a:rPr>
              <a:t>https://edubase.eduscol.education.fr/fiche/21731</a:t>
            </a:r>
            <a:endParaRPr lang="fr-FR" sz="1100" i="1" dirty="0">
              <a:solidFill>
                <a:srgbClr val="000000"/>
              </a:solidFill>
            </a:endParaRPr>
          </a:p>
          <a:p>
            <a:pPr lvl="0" defTabSz="633039" fontAlgn="base"/>
            <a:r>
              <a:rPr lang="fr-FR" sz="1100" i="1" dirty="0">
                <a:solidFill>
                  <a:srgbClr val="000000"/>
                </a:solidFill>
              </a:rPr>
              <a:t>Suivi des élèves en EPS ( sous Excel)</a:t>
            </a:r>
            <a:br>
              <a:rPr lang="fr-FR" sz="1100" i="1" dirty="0">
                <a:solidFill>
                  <a:srgbClr val="000000"/>
                </a:solidFill>
              </a:rPr>
            </a:br>
            <a:r>
              <a:rPr lang="fr-FR" sz="1100" i="1" dirty="0">
                <a:solidFill>
                  <a:srgbClr val="000000"/>
                </a:solidFill>
                <a:hlinkClick r:id="rId4"/>
              </a:rPr>
              <a:t>https://edubase.eduscol.education.fr/fiche/21732</a:t>
            </a:r>
            <a:endParaRPr lang="fr-FR" sz="1100" i="1" dirty="0">
              <a:solidFill>
                <a:srgbClr val="000000"/>
              </a:solidFill>
            </a:endParaRPr>
          </a:p>
          <a:p>
            <a:pPr lvl="0" defTabSz="633039" fontAlgn="base"/>
            <a:r>
              <a:rPr lang="fr-FR" sz="1100" i="1" dirty="0">
                <a:solidFill>
                  <a:srgbClr val="000000"/>
                </a:solidFill>
              </a:rPr>
              <a:t>Suivi des apprentissages en EPS</a:t>
            </a:r>
            <a:br>
              <a:rPr lang="fr-FR" sz="1100" i="1" dirty="0">
                <a:solidFill>
                  <a:srgbClr val="000000"/>
                </a:solidFill>
              </a:rPr>
            </a:br>
            <a:r>
              <a:rPr lang="fr-FR" sz="1100" i="1" dirty="0">
                <a:solidFill>
                  <a:srgbClr val="000000"/>
                </a:solidFill>
                <a:hlinkClick r:id="rId5"/>
              </a:rPr>
              <a:t>https://edubase.eduscol.education.fr/fiche/21113</a:t>
            </a:r>
            <a:endParaRPr lang="fr-FR" sz="1100" i="1" dirty="0">
              <a:solidFill>
                <a:srgbClr val="000000"/>
              </a:solidFill>
            </a:endParaRPr>
          </a:p>
        </p:txBody>
      </p:sp>
      <p:sp>
        <p:nvSpPr>
          <p:cNvPr id="26" name="Rectangle 25">
            <a:extLst>
              <a:ext uri="{FF2B5EF4-FFF2-40B4-BE49-F238E27FC236}">
                <a16:creationId xmlns:a16="http://schemas.microsoft.com/office/drawing/2014/main" xmlns="" id="{07D9242C-279F-44FC-ADAC-05801612717D}"/>
              </a:ext>
            </a:extLst>
          </p:cNvPr>
          <p:cNvSpPr/>
          <p:nvPr/>
        </p:nvSpPr>
        <p:spPr>
          <a:xfrm>
            <a:off x="5368543" y="4880997"/>
            <a:ext cx="4857748" cy="998732"/>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100" b="1" i="1" u="sng" dirty="0">
                <a:solidFill>
                  <a:srgbClr val="000000"/>
                </a:solidFill>
              </a:rPr>
              <a:t>Numérique éducatif :</a:t>
            </a:r>
          </a:p>
          <a:p>
            <a:pPr lvl="0" defTabSz="633039" fontAlgn="base"/>
            <a:r>
              <a:rPr lang="fr-FR" sz="1100" i="1" dirty="0">
                <a:solidFill>
                  <a:schemeClr val="tx1"/>
                </a:solidFill>
              </a:rPr>
              <a:t>Ressources </a:t>
            </a:r>
            <a:r>
              <a:rPr lang="fr-FR" sz="1100" i="1" dirty="0" err="1">
                <a:solidFill>
                  <a:schemeClr val="tx1"/>
                </a:solidFill>
              </a:rPr>
              <a:t>Traam</a:t>
            </a:r>
            <a:r>
              <a:rPr lang="fr-FR" sz="1100" i="1" dirty="0">
                <a:solidFill>
                  <a:schemeClr val="tx1"/>
                </a:solidFill>
              </a:rPr>
              <a:t> site académique </a:t>
            </a:r>
            <a:r>
              <a:rPr lang="fr-FR" sz="1100" i="1" dirty="0">
                <a:solidFill>
                  <a:schemeClr val="bg2"/>
                </a:solidFill>
              </a:rPr>
              <a:t>: cliquez </a:t>
            </a:r>
            <a:r>
              <a:rPr lang="fr-FR" sz="1100" i="1" dirty="0">
                <a:solidFill>
                  <a:schemeClr val="bg2"/>
                </a:solidFill>
                <a:hlinkClick r:id="rId6"/>
              </a:rPr>
              <a:t>ICI</a:t>
            </a:r>
            <a:r>
              <a:rPr lang="fr-FR" sz="1100" i="1" dirty="0">
                <a:solidFill>
                  <a:srgbClr val="000000"/>
                </a:solidFill>
              </a:rPr>
              <a:t/>
            </a:r>
            <a:br>
              <a:rPr lang="fr-FR" sz="1100" i="1" dirty="0">
                <a:solidFill>
                  <a:srgbClr val="000000"/>
                </a:solidFill>
              </a:rPr>
            </a:br>
            <a:r>
              <a:rPr lang="fr-FR" sz="1100" i="1" dirty="0">
                <a:solidFill>
                  <a:srgbClr val="000000"/>
                </a:solidFill>
                <a:hlinkClick r:id="rId7"/>
              </a:rPr>
              <a:t>Webinaire le numérique au service du suivi des apprentissages (« Process Gain EPS »)</a:t>
            </a:r>
            <a:endParaRPr lang="fr-FR" sz="1100" i="1" dirty="0">
              <a:solidFill>
                <a:srgbClr val="000000"/>
              </a:solidFill>
            </a:endParaRPr>
          </a:p>
        </p:txBody>
      </p:sp>
      <p:sp>
        <p:nvSpPr>
          <p:cNvPr id="27" name="ZoneTexte 26">
            <a:extLst>
              <a:ext uri="{FF2B5EF4-FFF2-40B4-BE49-F238E27FC236}">
                <a16:creationId xmlns:a16="http://schemas.microsoft.com/office/drawing/2014/main" xmlns="" id="{A3E5CB07-4991-43BA-8DE1-CCE2C14A9E6A}"/>
              </a:ext>
            </a:extLst>
          </p:cNvPr>
          <p:cNvSpPr txBox="1"/>
          <p:nvPr/>
        </p:nvSpPr>
        <p:spPr>
          <a:xfrm>
            <a:off x="112119" y="2847858"/>
            <a:ext cx="9684594"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OUTILS ET RESSOURCES MOBILISÉS : </a:t>
            </a:r>
          </a:p>
        </p:txBody>
      </p:sp>
      <p:sp>
        <p:nvSpPr>
          <p:cNvPr id="28" name="Rectangle 27">
            <a:extLst>
              <a:ext uri="{FF2B5EF4-FFF2-40B4-BE49-F238E27FC236}">
                <a16:creationId xmlns:a16="http://schemas.microsoft.com/office/drawing/2014/main" xmlns="" id="{4511AB12-9EDB-4AD7-AC71-EF2C32326E7F}"/>
              </a:ext>
            </a:extLst>
          </p:cNvPr>
          <p:cNvSpPr/>
          <p:nvPr/>
        </p:nvSpPr>
        <p:spPr>
          <a:xfrm>
            <a:off x="218051" y="3155635"/>
            <a:ext cx="4857748" cy="816620"/>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100" i="1" dirty="0">
                <a:solidFill>
                  <a:srgbClr val="000000"/>
                </a:solidFill>
              </a:rPr>
              <a:t>« Process Gain EPS »</a:t>
            </a:r>
            <a:br>
              <a:rPr lang="fr-FR" sz="1100" i="1" dirty="0">
                <a:solidFill>
                  <a:srgbClr val="000000"/>
                </a:solidFill>
              </a:rPr>
            </a:br>
            <a:r>
              <a:rPr lang="fr-FR" sz="1100" i="1" dirty="0">
                <a:solidFill>
                  <a:srgbClr val="000000"/>
                </a:solidFill>
              </a:rPr>
              <a:t>EPS Suivi +, Suivi équipe et Suivi Elève</a:t>
            </a:r>
            <a:br>
              <a:rPr lang="fr-FR" sz="1100" i="1" dirty="0">
                <a:solidFill>
                  <a:srgbClr val="000000"/>
                </a:solidFill>
              </a:rPr>
            </a:br>
            <a:r>
              <a:rPr lang="fr-FR" sz="1100" i="1" dirty="0">
                <a:solidFill>
                  <a:srgbClr val="000000"/>
                </a:solidFill>
              </a:rPr>
              <a:t>Excel, application mobile gratuite</a:t>
            </a:r>
            <a:br>
              <a:rPr lang="fr-FR" sz="1100" i="1" dirty="0">
                <a:solidFill>
                  <a:srgbClr val="000000"/>
                </a:solidFill>
              </a:rPr>
            </a:br>
            <a:r>
              <a:rPr lang="fr-FR" sz="1100" i="1" dirty="0">
                <a:solidFill>
                  <a:srgbClr val="000000"/>
                </a:solidFill>
              </a:rPr>
              <a:t>ENT académique et Excel Online</a:t>
            </a:r>
            <a:r>
              <a:rPr lang="fr-FR" sz="900" i="1" dirty="0">
                <a:solidFill>
                  <a:srgbClr val="000000"/>
                </a:solidFill>
              </a:rPr>
              <a:t/>
            </a:r>
            <a:br>
              <a:rPr lang="fr-FR" sz="900" i="1" dirty="0">
                <a:solidFill>
                  <a:srgbClr val="000000"/>
                </a:solidFill>
              </a:rPr>
            </a:br>
            <a:endParaRPr lang="fr-FR" sz="900" i="1" dirty="0">
              <a:solidFill>
                <a:srgbClr val="000000"/>
              </a:solidFill>
            </a:endParaRPr>
          </a:p>
        </p:txBody>
      </p:sp>
      <p:sp>
        <p:nvSpPr>
          <p:cNvPr id="29" name="Rectangle 28">
            <a:extLst>
              <a:ext uri="{FF2B5EF4-FFF2-40B4-BE49-F238E27FC236}">
                <a16:creationId xmlns:a16="http://schemas.microsoft.com/office/drawing/2014/main" xmlns="" id="{569A5287-B4A8-4F75-8FE7-C0E95DA11D30}"/>
              </a:ext>
            </a:extLst>
          </p:cNvPr>
          <p:cNvSpPr/>
          <p:nvPr/>
        </p:nvSpPr>
        <p:spPr>
          <a:xfrm>
            <a:off x="218051" y="1613057"/>
            <a:ext cx="4857748" cy="1117210"/>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050" i="1" dirty="0">
                <a:solidFill>
                  <a:srgbClr val="000000"/>
                </a:solidFill>
              </a:rPr>
              <a:t>Dix scénarios ont été expérimentés en lien avec le « Process Gain EPS ». Dix applications ont ainsi été développées dans trois champs d’activités différents. Ces applications sont conçues pour offrir trois degrés d’appropriation du Process et présente un résumé avec une vidéo du scénario pédagogique.</a:t>
            </a:r>
            <a:br>
              <a:rPr lang="fr-FR" sz="1050" i="1" dirty="0">
                <a:solidFill>
                  <a:srgbClr val="000000"/>
                </a:solidFill>
              </a:rPr>
            </a:br>
            <a:r>
              <a:rPr lang="fr-FR" sz="1050" i="1" dirty="0">
                <a:solidFill>
                  <a:srgbClr val="000000"/>
                </a:solidFill>
              </a:rPr>
              <a:t>Deux autres scénarios ont été expérimentés sur d’autres applications Excel destinées aux élèves et également accessibles depuis leur ENT</a:t>
            </a:r>
          </a:p>
        </p:txBody>
      </p:sp>
      <p:pic>
        <p:nvPicPr>
          <p:cNvPr id="21" name="Picture 2" descr="Résultat de recherche d'images pour &quot;MENJS LOGO PNG&quot;">
            <a:extLst>
              <a:ext uri="{FF2B5EF4-FFF2-40B4-BE49-F238E27FC236}">
                <a16:creationId xmlns:a16="http://schemas.microsoft.com/office/drawing/2014/main" xmlns="" id="{205CC084-6642-48E2-BFC0-4784331C404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a:solidFill>
                  <a:srgbClr val="FFFFFF"/>
                </a:solidFill>
              </a14:hiddenFill>
            </a:ext>
          </a:extLst>
        </p:spPr>
      </p:pic>
      <p:sp>
        <p:nvSpPr>
          <p:cNvPr id="30" name="ZoneTexte 29">
            <a:extLst>
              <a:ext uri="{FF2B5EF4-FFF2-40B4-BE49-F238E27FC236}">
                <a16:creationId xmlns:a16="http://schemas.microsoft.com/office/drawing/2014/main" xmlns="" id="{ED2BD0F7-9BBD-4773-A17B-8461CF256CDA}"/>
              </a:ext>
            </a:extLst>
          </p:cNvPr>
          <p:cNvSpPr txBox="1"/>
          <p:nvPr/>
        </p:nvSpPr>
        <p:spPr>
          <a:xfrm>
            <a:off x="10848588" y="3741298"/>
            <a:ext cx="1368812" cy="461665"/>
          </a:xfrm>
          <a:prstGeom prst="rect">
            <a:avLst/>
          </a:prstGeom>
          <a:noFill/>
        </p:spPr>
        <p:txBody>
          <a:bodyPr wrap="square" rtlCol="0">
            <a:spAutoFit/>
          </a:bodyPr>
          <a:lstStyle/>
          <a:p>
            <a:pPr algn="ctr"/>
            <a:r>
              <a:rPr lang="fr-FR" sz="1200" b="1" dirty="0">
                <a:solidFill>
                  <a:schemeClr val="bg1"/>
                </a:solidFill>
              </a:rPr>
              <a:t>PRODUCTIONS</a:t>
            </a:r>
          </a:p>
          <a:p>
            <a:pPr algn="ctr"/>
            <a:r>
              <a:rPr lang="fr-FR" sz="1200" b="1" dirty="0">
                <a:solidFill>
                  <a:schemeClr val="bg1"/>
                </a:solidFill>
              </a:rPr>
              <a:t>ACADÉMIQUES</a:t>
            </a:r>
          </a:p>
        </p:txBody>
      </p:sp>
      <p:sp>
        <p:nvSpPr>
          <p:cNvPr id="32" name="ZoneTexte 31">
            <a:extLst>
              <a:ext uri="{FF2B5EF4-FFF2-40B4-BE49-F238E27FC236}">
                <a16:creationId xmlns:a16="http://schemas.microsoft.com/office/drawing/2014/main" xmlns="" id="{3A837C49-B1F9-49BF-91F3-1C50EE12C42F}"/>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pic>
        <p:nvPicPr>
          <p:cNvPr id="35" name="Image 34">
            <a:extLst>
              <a:ext uri="{FF2B5EF4-FFF2-40B4-BE49-F238E27FC236}">
                <a16:creationId xmlns:a16="http://schemas.microsoft.com/office/drawing/2014/main" xmlns="" id="{268F2D20-94A6-480B-84CB-5308D9E6431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32601" y="1230229"/>
            <a:ext cx="4415688" cy="1517597"/>
          </a:xfrm>
          <a:prstGeom prst="rect">
            <a:avLst/>
          </a:prstGeom>
        </p:spPr>
      </p:pic>
      <p:sp>
        <p:nvSpPr>
          <p:cNvPr id="3" name="ZoneTexte 2">
            <a:extLst>
              <a:ext uri="{FF2B5EF4-FFF2-40B4-BE49-F238E27FC236}">
                <a16:creationId xmlns:a16="http://schemas.microsoft.com/office/drawing/2014/main" xmlns="" id="{1BAFC44A-50B8-4173-A4C0-F4905E739232}"/>
              </a:ext>
            </a:extLst>
          </p:cNvPr>
          <p:cNvSpPr txBox="1"/>
          <p:nvPr/>
        </p:nvSpPr>
        <p:spPr>
          <a:xfrm>
            <a:off x="6769995" y="2730267"/>
            <a:ext cx="3026718" cy="307777"/>
          </a:xfrm>
          <a:prstGeom prst="rect">
            <a:avLst/>
          </a:prstGeom>
          <a:noFill/>
        </p:spPr>
        <p:txBody>
          <a:bodyPr wrap="square" rtlCol="0">
            <a:spAutoFit/>
          </a:bodyPr>
          <a:lstStyle/>
          <a:p>
            <a:r>
              <a:rPr lang="fr-FR" sz="1400" i="1" dirty="0"/>
              <a:t>- Process Gain EPS -</a:t>
            </a:r>
          </a:p>
        </p:txBody>
      </p:sp>
      <p:pic>
        <p:nvPicPr>
          <p:cNvPr id="5" name="Image 4">
            <a:extLst>
              <a:ext uri="{FF2B5EF4-FFF2-40B4-BE49-F238E27FC236}">
                <a16:creationId xmlns:a16="http://schemas.microsoft.com/office/drawing/2014/main" xmlns="" id="{3C66BE2C-99B3-4695-B93F-6D7DA65A906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66302" y="3429215"/>
            <a:ext cx="1136551" cy="415605"/>
          </a:xfrm>
          <a:prstGeom prst="rect">
            <a:avLst/>
          </a:prstGeom>
        </p:spPr>
      </p:pic>
      <p:pic>
        <p:nvPicPr>
          <p:cNvPr id="9" name="Image 8">
            <a:extLst>
              <a:ext uri="{FF2B5EF4-FFF2-40B4-BE49-F238E27FC236}">
                <a16:creationId xmlns:a16="http://schemas.microsoft.com/office/drawing/2014/main" xmlns="" id="{0D9D1070-6CBF-40A1-9572-F054F10A794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93356" y="3389022"/>
            <a:ext cx="1702710" cy="489331"/>
          </a:xfrm>
          <a:prstGeom prst="rect">
            <a:avLst/>
          </a:prstGeom>
        </p:spPr>
      </p:pic>
      <p:pic>
        <p:nvPicPr>
          <p:cNvPr id="11" name="Image 10">
            <a:extLst>
              <a:ext uri="{FF2B5EF4-FFF2-40B4-BE49-F238E27FC236}">
                <a16:creationId xmlns:a16="http://schemas.microsoft.com/office/drawing/2014/main" xmlns="" id="{B1E1C7EB-90A2-456B-A423-C1AB154CA9C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086569" y="3402118"/>
            <a:ext cx="1574791" cy="497093"/>
          </a:xfrm>
          <a:prstGeom prst="rect">
            <a:avLst/>
          </a:prstGeom>
        </p:spPr>
      </p:pic>
    </p:spTree>
    <p:extLst>
      <p:ext uri="{BB962C8B-B14F-4D97-AF65-F5344CB8AC3E}">
        <p14:creationId xmlns:p14="http://schemas.microsoft.com/office/powerpoint/2010/main" val="3634236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e 15">
            <a:extLst>
              <a:ext uri="{FF2B5EF4-FFF2-40B4-BE49-F238E27FC236}">
                <a16:creationId xmlns:a16="http://schemas.microsoft.com/office/drawing/2014/main" xmlns="" id="{0703AFAD-6C4C-4074-B697-E97660F4382B}"/>
              </a:ext>
            </a:extLst>
          </p:cNvPr>
          <p:cNvGrpSpPr/>
          <p:nvPr/>
        </p:nvGrpSpPr>
        <p:grpSpPr>
          <a:xfrm rot="5400000">
            <a:off x="8596185" y="3184403"/>
            <a:ext cx="5907336" cy="1439857"/>
            <a:chOff x="2832" y="721165"/>
            <a:chExt cx="6855168" cy="1375976"/>
          </a:xfrm>
        </p:grpSpPr>
        <p:sp>
          <p:nvSpPr>
            <p:cNvPr id="22" name="Forme libre : forme 21">
              <a:extLst>
                <a:ext uri="{FF2B5EF4-FFF2-40B4-BE49-F238E27FC236}">
                  <a16:creationId xmlns:a16="http://schemas.microsoft.com/office/drawing/2014/main" xmlns="" id="{B6B1D100-C0AA-488A-A8D1-8FFD7BF48CAA}"/>
                </a:ext>
              </a:extLst>
            </p:cNvPr>
            <p:cNvSpPr/>
            <p:nvPr/>
          </p:nvSpPr>
          <p:spPr>
            <a:xfrm>
              <a:off x="2832"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7" name="Forme libre : forme 16">
              <a:extLst>
                <a:ext uri="{FF2B5EF4-FFF2-40B4-BE49-F238E27FC236}">
                  <a16:creationId xmlns:a16="http://schemas.microsoft.com/office/drawing/2014/main" xmlns="" id="{FC6CBFFE-5083-4114-932C-D0DE802F5DD6}"/>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9" name="Forme libre : forme 18">
              <a:extLst>
                <a:ext uri="{FF2B5EF4-FFF2-40B4-BE49-F238E27FC236}">
                  <a16:creationId xmlns:a16="http://schemas.microsoft.com/office/drawing/2014/main" xmlns="" id="{14B9D0A4-2D99-4AEC-836C-DE241DD300BC}"/>
                </a:ext>
              </a:extLst>
            </p:cNvPr>
            <p:cNvSpPr/>
            <p:nvPr/>
          </p:nvSpPr>
          <p:spPr>
            <a:xfrm>
              <a:off x="4152706" y="797453"/>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accent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3" name="ZoneTexte 22">
              <a:extLst>
                <a:ext uri="{FF2B5EF4-FFF2-40B4-BE49-F238E27FC236}">
                  <a16:creationId xmlns:a16="http://schemas.microsoft.com/office/drawing/2014/main" xmlns="" id="{40706581-BAAE-44E6-9871-689DE0F3ED03}"/>
                </a:ext>
              </a:extLst>
            </p:cNvPr>
            <p:cNvSpPr txBox="1"/>
            <p:nvPr/>
          </p:nvSpPr>
          <p:spPr>
            <a:xfrm rot="16200000">
              <a:off x="4834943" y="1034135"/>
              <a:ext cx="1375976" cy="750035"/>
            </a:xfrm>
            <a:prstGeom prst="rect">
              <a:avLst/>
            </a:prstGeom>
            <a:noFill/>
          </p:spPr>
          <p:txBody>
            <a:bodyPr wrap="square" rtlCol="0">
              <a:spAutoFit/>
            </a:bodyPr>
            <a:lstStyle/>
            <a:p>
              <a:pPr algn="ctr"/>
              <a:r>
                <a:rPr lang="fr-FR" sz="1200" b="1" dirty="0">
                  <a:solidFill>
                    <a:schemeClr val="bg1"/>
                  </a:solidFill>
                </a:rPr>
                <a:t>PLUS-VALUES PÉDAGOGIQUES DES TRAVAUX</a:t>
              </a:r>
            </a:p>
          </p:txBody>
        </p:sp>
      </p:grpSp>
      <p:sp>
        <p:nvSpPr>
          <p:cNvPr id="2" name="Titre 1">
            <a:extLst>
              <a:ext uri="{FF2B5EF4-FFF2-40B4-BE49-F238E27FC236}">
                <a16:creationId xmlns:a16="http://schemas.microsoft.com/office/drawing/2014/main" xmlns=""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a16="http://schemas.microsoft.com/office/drawing/2014/main" xmlns=""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a16="http://schemas.microsoft.com/office/drawing/2014/main" xmlns="" id="{57C4C5EA-97D2-47ED-8592-04E7E5F933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59" y="5384359"/>
            <a:ext cx="2922261" cy="2065909"/>
          </a:xfrm>
          <a:prstGeom prst="rect">
            <a:avLst/>
          </a:prstGeom>
        </p:spPr>
      </p:pic>
      <p:sp>
        <p:nvSpPr>
          <p:cNvPr id="20" name="ZoneTexte 19">
            <a:extLst>
              <a:ext uri="{FF2B5EF4-FFF2-40B4-BE49-F238E27FC236}">
                <a16:creationId xmlns:a16="http://schemas.microsoft.com/office/drawing/2014/main" xmlns="" id="{247F13C6-EC7D-48A5-B707-0881196D49DC}"/>
              </a:ext>
            </a:extLst>
          </p:cNvPr>
          <p:cNvSpPr txBox="1"/>
          <p:nvPr/>
        </p:nvSpPr>
        <p:spPr>
          <a:xfrm>
            <a:off x="112119" y="1305280"/>
            <a:ext cx="9684594" cy="307777"/>
          </a:xfrm>
          <a:prstGeom prst="rect">
            <a:avLst/>
          </a:prstGeom>
          <a:noFill/>
        </p:spPr>
        <p:txBody>
          <a:bodyPr wrap="square" rtlCol="0">
            <a:spAutoFit/>
          </a:bodyPr>
          <a:lstStyle/>
          <a:p>
            <a:pPr defTabSz="633039"/>
            <a:r>
              <a:rPr lang="fr-FR" sz="1400" b="1" dirty="0">
                <a:solidFill>
                  <a:schemeClr val="accent1">
                    <a:lumMod val="75000"/>
                    <a:lumOff val="25000"/>
                  </a:schemeClr>
                </a:solidFill>
                <a:latin typeface="Arial Black" panose="020B0A04020102020204" pitchFamily="34" charset="0"/>
              </a:rPr>
              <a:t>PLUS-VALUES PÉDAGOGIQUES DES TRAVAUX :</a:t>
            </a:r>
          </a:p>
        </p:txBody>
      </p:sp>
      <p:sp>
        <p:nvSpPr>
          <p:cNvPr id="31" name="Rectangle 30">
            <a:extLst>
              <a:ext uri="{FF2B5EF4-FFF2-40B4-BE49-F238E27FC236}">
                <a16:creationId xmlns:a16="http://schemas.microsoft.com/office/drawing/2014/main" xmlns="" id="{B9FE95D2-5C2C-45FE-8DBB-AF968E3E5FD1}"/>
              </a:ext>
            </a:extLst>
          </p:cNvPr>
          <p:cNvSpPr/>
          <p:nvPr/>
        </p:nvSpPr>
        <p:spPr>
          <a:xfrm>
            <a:off x="152402" y="1913428"/>
            <a:ext cx="10597694" cy="3742654"/>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600" b="1" dirty="0">
                <a:solidFill>
                  <a:schemeClr val="tx1"/>
                </a:solidFill>
              </a:rPr>
              <a:t>Pour l’élève</a:t>
            </a:r>
            <a:r>
              <a:rPr lang="fr-FR" sz="1300" dirty="0">
                <a:solidFill>
                  <a:schemeClr val="tx1"/>
                </a:solidFill>
              </a:rPr>
              <a:t/>
            </a:r>
            <a:br>
              <a:rPr lang="fr-FR" sz="1300" dirty="0">
                <a:solidFill>
                  <a:schemeClr val="tx1"/>
                </a:solidFill>
              </a:rPr>
            </a:br>
            <a:r>
              <a:rPr lang="fr-FR" sz="1350" dirty="0">
                <a:solidFill>
                  <a:schemeClr val="tx1"/>
                </a:solidFill>
              </a:rPr>
              <a:t>Une démarche innovante et motivante pour les élèves ;</a:t>
            </a:r>
            <a:br>
              <a:rPr lang="fr-FR" sz="1350" dirty="0">
                <a:solidFill>
                  <a:schemeClr val="tx1"/>
                </a:solidFill>
              </a:rPr>
            </a:br>
            <a:r>
              <a:rPr lang="fr-FR" sz="1350" dirty="0">
                <a:solidFill>
                  <a:schemeClr val="tx1"/>
                </a:solidFill>
              </a:rPr>
              <a:t>Une augmentation du temps moteur lors de la leçon ;</a:t>
            </a:r>
            <a:br>
              <a:rPr lang="fr-FR" sz="1350" dirty="0">
                <a:solidFill>
                  <a:schemeClr val="tx1"/>
                </a:solidFill>
              </a:rPr>
            </a:br>
            <a:r>
              <a:rPr lang="fr-FR" sz="1350" dirty="0">
                <a:solidFill>
                  <a:schemeClr val="tx1"/>
                </a:solidFill>
              </a:rPr>
              <a:t>Une meilleure perception et appropriation des attendus, des apprentissages et des compétences à acquérir du fait d’un retour sur son action personnalisé, immédiat et enrichi (conseils, histogrammes, couleurs ..) ;</a:t>
            </a:r>
            <a:br>
              <a:rPr lang="fr-FR" sz="1350" dirty="0">
                <a:solidFill>
                  <a:schemeClr val="tx1"/>
                </a:solidFill>
              </a:rPr>
            </a:br>
            <a:r>
              <a:rPr lang="fr-FR" sz="1350" dirty="0">
                <a:solidFill>
                  <a:schemeClr val="tx1"/>
                </a:solidFill>
              </a:rPr>
              <a:t>Renforcement du sentiment d’autodétermination (prises de décisions individuelles et/ou collectives, interactions et échanges entre paires).</a:t>
            </a:r>
            <a:r>
              <a:rPr lang="fr-FR" sz="1300" dirty="0">
                <a:solidFill>
                  <a:schemeClr val="tx1"/>
                </a:solidFill>
              </a:rPr>
              <a:t/>
            </a:r>
            <a:br>
              <a:rPr lang="fr-FR" sz="1300" dirty="0">
                <a:solidFill>
                  <a:schemeClr val="tx1"/>
                </a:solidFill>
              </a:rPr>
            </a:br>
            <a:r>
              <a:rPr lang="fr-FR" sz="1300" dirty="0">
                <a:solidFill>
                  <a:schemeClr val="tx1"/>
                </a:solidFill>
              </a:rPr>
              <a:t/>
            </a:r>
            <a:br>
              <a:rPr lang="fr-FR" sz="1300" dirty="0">
                <a:solidFill>
                  <a:schemeClr val="tx1"/>
                </a:solidFill>
              </a:rPr>
            </a:br>
            <a:r>
              <a:rPr lang="fr-FR" sz="1600" b="1" dirty="0">
                <a:solidFill>
                  <a:schemeClr val="tx1"/>
                </a:solidFill>
              </a:rPr>
              <a:t>Pour l’enseignant</a:t>
            </a:r>
            <a:r>
              <a:rPr lang="fr-FR" sz="1300" dirty="0">
                <a:solidFill>
                  <a:schemeClr val="tx1"/>
                </a:solidFill>
              </a:rPr>
              <a:t/>
            </a:r>
            <a:br>
              <a:rPr lang="fr-FR" sz="1300" dirty="0">
                <a:solidFill>
                  <a:schemeClr val="tx1"/>
                </a:solidFill>
              </a:rPr>
            </a:br>
            <a:r>
              <a:rPr lang="fr-FR" sz="1350" dirty="0">
                <a:solidFill>
                  <a:schemeClr val="tx1"/>
                </a:solidFill>
              </a:rPr>
              <a:t>Recueil et traitement des données </a:t>
            </a:r>
            <a:r>
              <a:rPr lang="fr-FR" sz="1350">
                <a:solidFill>
                  <a:schemeClr val="tx1"/>
                </a:solidFill>
              </a:rPr>
              <a:t>automatisés ;</a:t>
            </a:r>
            <a:r>
              <a:rPr lang="fr-FR" sz="1350" dirty="0">
                <a:solidFill>
                  <a:schemeClr val="tx1"/>
                </a:solidFill>
              </a:rPr>
              <a:t/>
            </a:r>
            <a:br>
              <a:rPr lang="fr-FR" sz="1350" dirty="0">
                <a:solidFill>
                  <a:schemeClr val="tx1"/>
                </a:solidFill>
              </a:rPr>
            </a:br>
            <a:r>
              <a:rPr lang="fr-FR" sz="1350" dirty="0">
                <a:solidFill>
                  <a:schemeClr val="tx1"/>
                </a:solidFill>
              </a:rPr>
              <a:t>Vues synthétiques des résultats et des choix opérés par les élèves ou groupes d’élèves y compris en direct (nécessite une connexion </a:t>
            </a:r>
            <a:r>
              <a:rPr lang="fr-FR" sz="1350">
                <a:solidFill>
                  <a:schemeClr val="tx1"/>
                </a:solidFill>
              </a:rPr>
              <a:t>internet) ;</a:t>
            </a:r>
            <a:r>
              <a:rPr lang="fr-FR" sz="1350" dirty="0">
                <a:solidFill>
                  <a:schemeClr val="tx1"/>
                </a:solidFill>
              </a:rPr>
              <a:t/>
            </a:r>
            <a:br>
              <a:rPr lang="fr-FR" sz="1350" dirty="0">
                <a:solidFill>
                  <a:schemeClr val="tx1"/>
                </a:solidFill>
              </a:rPr>
            </a:br>
            <a:r>
              <a:rPr lang="fr-FR" sz="1350" dirty="0">
                <a:solidFill>
                  <a:schemeClr val="tx1"/>
                </a:solidFill>
              </a:rPr>
              <a:t>Temps libéré important pour </a:t>
            </a:r>
            <a:r>
              <a:rPr lang="fr-FR" sz="1350">
                <a:solidFill>
                  <a:schemeClr val="tx1"/>
                </a:solidFill>
              </a:rPr>
              <a:t>accompagner l’élève ;</a:t>
            </a:r>
            <a:r>
              <a:rPr lang="fr-FR" sz="1350" dirty="0">
                <a:solidFill>
                  <a:schemeClr val="tx1"/>
                </a:solidFill>
              </a:rPr>
              <a:t/>
            </a:r>
            <a:br>
              <a:rPr lang="fr-FR" sz="1350" dirty="0">
                <a:solidFill>
                  <a:schemeClr val="tx1"/>
                </a:solidFill>
              </a:rPr>
            </a:br>
            <a:r>
              <a:rPr lang="fr-FR" sz="1350" dirty="0">
                <a:solidFill>
                  <a:schemeClr val="tx1"/>
                </a:solidFill>
              </a:rPr>
              <a:t>Possibilité de mettre en place des démarches </a:t>
            </a:r>
            <a:r>
              <a:rPr lang="fr-FR" sz="1350">
                <a:solidFill>
                  <a:schemeClr val="tx1"/>
                </a:solidFill>
              </a:rPr>
              <a:t>d’enseignement hybrides ;</a:t>
            </a:r>
            <a:r>
              <a:rPr lang="fr-FR" sz="1350" dirty="0">
                <a:solidFill>
                  <a:schemeClr val="tx1"/>
                </a:solidFill>
              </a:rPr>
              <a:t/>
            </a:r>
            <a:br>
              <a:rPr lang="fr-FR" sz="1350" dirty="0">
                <a:solidFill>
                  <a:schemeClr val="tx1"/>
                </a:solidFill>
              </a:rPr>
            </a:br>
            <a:r>
              <a:rPr lang="fr-FR" sz="1350" dirty="0">
                <a:solidFill>
                  <a:schemeClr val="tx1"/>
                </a:solidFill>
              </a:rPr>
              <a:t>Des outils numériques modifiables et </a:t>
            </a:r>
            <a:r>
              <a:rPr lang="fr-FR" sz="1350">
                <a:solidFill>
                  <a:schemeClr val="tx1"/>
                </a:solidFill>
              </a:rPr>
              <a:t>partageables aisément ;</a:t>
            </a:r>
            <a:r>
              <a:rPr lang="fr-FR" sz="1350" dirty="0"/>
              <a:t/>
            </a:r>
            <a:br>
              <a:rPr lang="fr-FR" sz="1350" dirty="0"/>
            </a:br>
            <a:r>
              <a:rPr lang="fr-FR" sz="1350" dirty="0">
                <a:solidFill>
                  <a:schemeClr val="tx1"/>
                </a:solidFill>
              </a:rPr>
              <a:t>Favoriser le « passage » d’objectifs de séances choisis par l’enseignant à des objectifs de séances choisis par </a:t>
            </a:r>
            <a:r>
              <a:rPr lang="fr-FR" sz="1350">
                <a:solidFill>
                  <a:schemeClr val="tx1"/>
                </a:solidFill>
              </a:rPr>
              <a:t>les élèves.</a:t>
            </a:r>
            <a:r>
              <a:rPr lang="fr-FR" sz="1200" dirty="0"/>
              <a:t/>
            </a:r>
            <a:br>
              <a:rPr lang="fr-FR" sz="1200" dirty="0"/>
            </a:br>
            <a:endParaRPr lang="fr-FR" sz="1000" i="1" dirty="0">
              <a:solidFill>
                <a:schemeClr val="tx1"/>
              </a:solidFill>
            </a:endParaRPr>
          </a:p>
        </p:txBody>
      </p:sp>
      <p:pic>
        <p:nvPicPr>
          <p:cNvPr id="14" name="Picture 2" descr="Résultat de recherche d'images pour &quot;MENJS LOGO PNG&quot;">
            <a:extLst>
              <a:ext uri="{FF2B5EF4-FFF2-40B4-BE49-F238E27FC236}">
                <a16:creationId xmlns:a16="http://schemas.microsoft.com/office/drawing/2014/main" xmlns="" id="{44C3F3D5-9D82-469E-AE78-92A1B49A59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a:solidFill>
                  <a:srgbClr val="FFFFFF"/>
                </a:solidFill>
              </a14:hiddenFill>
            </a:ext>
          </a:extLst>
        </p:spPr>
      </p:pic>
      <p:sp>
        <p:nvSpPr>
          <p:cNvPr id="18" name="ZoneTexte 17">
            <a:extLst>
              <a:ext uri="{FF2B5EF4-FFF2-40B4-BE49-F238E27FC236}">
                <a16:creationId xmlns:a16="http://schemas.microsoft.com/office/drawing/2014/main" xmlns="" id="{DC755DB4-4887-4B07-95B1-033A68F9D6FA}"/>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spTree>
    <p:extLst>
      <p:ext uri="{BB962C8B-B14F-4D97-AF65-F5344CB8AC3E}">
        <p14:creationId xmlns:p14="http://schemas.microsoft.com/office/powerpoint/2010/main" val="3936783669"/>
      </p:ext>
    </p:extLst>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3FB84F21B7A44F8DE104AE2ADAB9F6" ma:contentTypeVersion="10" ma:contentTypeDescription="Create a new document." ma:contentTypeScope="" ma:versionID="24b2c68add75de93a1991d9c7f737996">
  <xsd:schema xmlns:xsd="http://www.w3.org/2001/XMLSchema" xmlns:xs="http://www.w3.org/2001/XMLSchema" xmlns:p="http://schemas.microsoft.com/office/2006/metadata/properties" xmlns:ns2="7f29805c-d22a-416d-a6cf-113da334108c" targetNamespace="http://schemas.microsoft.com/office/2006/metadata/properties" ma:root="true" ma:fieldsID="4456d151dbcc4b88d0e7a82d0d6fd0e9" ns2:_="">
    <xsd:import namespace="7f29805c-d22a-416d-a6cf-113da33410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29805c-d22a-416d-a6cf-113da3341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6314F2-8B62-40E1-B254-2A8366030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29805c-d22a-416d-a6cf-113da33410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2BDDD0-4840-4A42-A732-7CF09BD2D772}">
  <ds:schemaRefs>
    <ds:schemaRef ds:uri="http://schemas.microsoft.com/office/infopath/2007/PartnerControls"/>
    <ds:schemaRef ds:uri="7f29805c-d22a-416d-a6cf-113da334108c"/>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7A817FAF-3CC0-4FA1-B450-049669E12E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2287</TotalTime>
  <Words>317</Words>
  <Application>Microsoft Office PowerPoint</Application>
  <PresentationFormat>Grand écran</PresentationFormat>
  <Paragraphs>45</Paragraphs>
  <Slides>4</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Arial Black</vt:lpstr>
      <vt:lpstr>Calibri</vt:lpstr>
      <vt:lpstr>Marianne</vt:lpstr>
      <vt:lpstr>MINISTÈRIEL</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Roulette, Angèle</dc:creator>
  <cp:lastModifiedBy>Compte Microsoft</cp:lastModifiedBy>
  <cp:revision>62</cp:revision>
  <dcterms:created xsi:type="dcterms:W3CDTF">2021-02-16T13:11:01Z</dcterms:created>
  <dcterms:modified xsi:type="dcterms:W3CDTF">2023-06-15T07:22:57Z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0x010100E73FB84F21B7A44F8DE104AE2ADAB9F6</vt:lpwstr>
  </property>
</Properties>
</file>