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2.xml" ContentType="application/vnd.openxmlformats-officedocument.presentationml.comment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97">
          <p15:clr>
            <a:srgbClr val="747775"/>
          </p15:clr>
        </p15:guide>
        <p15:guide id="2" pos="7283">
          <p15:clr>
            <a:srgbClr val="747775"/>
          </p15:clr>
        </p15:guide>
        <p15:guide id="3" orient="horz" pos="349">
          <p15:clr>
            <a:srgbClr val="747775"/>
          </p15:clr>
        </p15:guide>
        <p15:guide id="4" pos="3742">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lvie" initials="" lastIdx="6" clrIdx="0"/>
  <p:cmAuthor id="1" name="Sébastien Bourthoumieu" initials="SB" lastIdx="2" clrIdx="1">
    <p:extLst>
      <p:ext uri="{19B8F6BF-5375-455C-9EA6-DF929625EA0E}">
        <p15:presenceInfo xmlns:p15="http://schemas.microsoft.com/office/powerpoint/2012/main" userId="281353279eaef55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1"/>
    <a:srgbClr val="20209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A835FDC-8D4D-4C4D-88A2-56FA622B5C89}">
  <a:tblStyle styleId="{FA835FDC-8D4D-4C4D-88A2-56FA622B5C89}"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A0D5086-7501-4F59-A616-A643D17F919C}"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90"/>
      </p:cViewPr>
      <p:guideLst>
        <p:guide pos="397"/>
        <p:guide pos="7283"/>
        <p:guide orient="horz" pos="349"/>
        <p:guide pos="374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6-09T09:45:49.742" idx="1">
    <p:pos x="451" y="1853"/>
    <p:text>Niveaux travaillés (de 1 à 4) en dessous des compétences mobilisées dans les scénarios et productions académiques (deux compétences au plus par scénario).</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4-06-09T16:54:16.739" idx="2">
    <p:pos x="6825" y="453"/>
    <p:text>Ressenti, perception concernant les apports du numérique dans les différents  contextes de nos expérimentation.</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64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4" name="Google Shape;4;n"/>
          <p:cNvSpPr txBox="1">
            <a:spLocks noGrp="1"/>
          </p:cNvSpPr>
          <p:nvPr>
            <p:ph type="dt" idx="10"/>
          </p:nvPr>
        </p:nvSpPr>
        <p:spPr>
          <a:xfrm>
            <a:off x="3884760" y="0"/>
            <a:ext cx="2971800" cy="45864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5" name="Google Shape;5;n"/>
          <p:cNvSpPr>
            <a:spLocks noGrp="1" noRot="1" noChangeAspect="1"/>
          </p:cNvSpPr>
          <p:nvPr>
            <p:ph type="sldImg" idx="3"/>
          </p:nvPr>
        </p:nvSpPr>
        <p:spPr>
          <a:xfrm>
            <a:off x="685800" y="1143000"/>
            <a:ext cx="5486400" cy="308592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 name="Google Shape;6;n"/>
          <p:cNvSpPr txBox="1">
            <a:spLocks noGrp="1"/>
          </p:cNvSpPr>
          <p:nvPr>
            <p:ph type="body" idx="1"/>
          </p:nvPr>
        </p:nvSpPr>
        <p:spPr>
          <a:xfrm>
            <a:off x="685800" y="4400640"/>
            <a:ext cx="5486400" cy="360036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360"/>
            <a:ext cx="2971800" cy="45864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8" name="Google Shape;8;n"/>
          <p:cNvSpPr txBox="1">
            <a:spLocks noGrp="1"/>
          </p:cNvSpPr>
          <p:nvPr>
            <p:ph type="sldNum" idx="12"/>
          </p:nvPr>
        </p:nvSpPr>
        <p:spPr>
          <a:xfrm>
            <a:off x="3884760" y="8685360"/>
            <a:ext cx="2971800" cy="45864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t>‹N°›</a:t>
            </a:fld>
            <a:endParaRPr sz="1200" b="0" i="0" u="none" strike="noStrike" cap="none">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d0859845e5_0_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3" name="Google Shape;63;g2d0859845e5_0_26: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64" name="Google Shape;64;g2d0859845e5_0_26: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t>1</a:t>
            </a:fld>
            <a:endParaRPr sz="1200" b="0" i="0" u="none" strike="noStrike" cap="none">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2d0859845e5_0_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4" name="Google Shape;74;g2d0859845e5_0_36: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75" name="Google Shape;75;g2d0859845e5_0_36: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t>2</a:t>
            </a:fld>
            <a:endParaRPr sz="1200" b="0" i="0" u="none" strike="noStrike" cap="none">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d0859845e5_0_10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3" name="Google Shape;83;g2d0859845e5_0_109: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84" name="Google Shape;84;g2d0859845e5_0_109: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t>3</a:t>
            </a:fld>
            <a:endParaRPr sz="1200" b="0" i="0" u="none" strike="noStrike" cap="none">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dbae4ee12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4" name="Google Shape;94;g2dbae4ee12f_0_0: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95" name="Google Shape;95;g2dbae4ee12f_0_0: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t>4</a:t>
            </a:fld>
            <a:endParaRPr sz="1200" b="0" i="0" u="none" strike="noStrike" cap="none">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d0859845e5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4" name="Google Shape;104;g2d0859845e5_0_69: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05" name="Google Shape;105;g2d0859845e5_0_69: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t>5</a:t>
            </a:fld>
            <a:endParaRPr sz="1200" b="0" i="0" u="none" strike="noStrike" cap="none">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d0859845e5_0_1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7" name="Google Shape;117;g2d0859845e5_0_134: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dirty="0">
              <a:latin typeface="Arial"/>
              <a:ea typeface="Arial"/>
              <a:cs typeface="Arial"/>
              <a:sym typeface="Arial"/>
            </a:endParaRPr>
          </a:p>
        </p:txBody>
      </p:sp>
      <p:sp>
        <p:nvSpPr>
          <p:cNvPr id="118" name="Google Shape;118;g2d0859845e5_0_134: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t>6</a:t>
            </a:fld>
            <a:endParaRPr sz="1200" b="0" i="0" u="none" strike="noStrike" cap="none">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d0859845e5_0_1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6" name="Google Shape;126;g2d0859845e5_0_144: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dirty="0"/>
          </a:p>
          <a:p>
            <a:pPr marL="0" lvl="0" indent="0" algn="l" rtl="0">
              <a:spcBef>
                <a:spcPts val="0"/>
              </a:spcBef>
              <a:spcAft>
                <a:spcPts val="0"/>
              </a:spcAft>
              <a:buNone/>
            </a:pPr>
            <a:endParaRPr sz="2000" dirty="0"/>
          </a:p>
        </p:txBody>
      </p:sp>
      <p:sp>
        <p:nvSpPr>
          <p:cNvPr id="127" name="Google Shape;127;g2d0859845e5_0_144: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t>7</a:t>
            </a:fld>
            <a:endParaRPr sz="1200" b="0" i="0" u="none" strike="noStrike" cap="none">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d0859845e5_0_1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6" name="Google Shape;136;g2d0859845e5_0_168: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600"/>
          </a:p>
          <a:p>
            <a:pPr marL="0" lvl="0" indent="0" algn="l" rtl="0">
              <a:spcBef>
                <a:spcPts val="0"/>
              </a:spcBef>
              <a:spcAft>
                <a:spcPts val="0"/>
              </a:spcAft>
              <a:buNone/>
            </a:pPr>
            <a:endParaRPr sz="2000"/>
          </a:p>
          <a:p>
            <a:pPr marL="0" lvl="0" indent="0" algn="l" rtl="0">
              <a:spcBef>
                <a:spcPts val="0"/>
              </a:spcBef>
              <a:spcAft>
                <a:spcPts val="0"/>
              </a:spcAft>
              <a:buNone/>
            </a:pPr>
            <a:endParaRPr sz="1600"/>
          </a:p>
        </p:txBody>
      </p:sp>
      <p:sp>
        <p:nvSpPr>
          <p:cNvPr id="137" name="Google Shape;137;g2d0859845e5_0_168: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t>8</a:t>
            </a:fld>
            <a:endParaRPr sz="1200" b="0" i="0" u="none" strike="noStrike" cap="none">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
        <p:cNvGrpSpPr/>
        <p:nvPr/>
      </p:nvGrpSpPr>
      <p:grpSpPr>
        <a:xfrm>
          <a:off x="0" y="0"/>
          <a:ext cx="0" cy="0"/>
          <a:chOff x="0" y="0"/>
          <a:chExt cx="0" cy="0"/>
        </a:xfrm>
      </p:grpSpPr>
      <p:sp>
        <p:nvSpPr>
          <p:cNvPr id="14" name="Google Shape;14;p2"/>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43"/>
        <p:cNvGrpSpPr/>
        <p:nvPr/>
      </p:nvGrpSpPr>
      <p:grpSpPr>
        <a:xfrm>
          <a:off x="0" y="0"/>
          <a:ext cx="0" cy="0"/>
          <a:chOff x="0" y="0"/>
          <a:chExt cx="0" cy="0"/>
        </a:xfrm>
      </p:grpSpPr>
      <p:sp>
        <p:nvSpPr>
          <p:cNvPr id="44" name="Google Shape;44;p11"/>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1"/>
          <p:cNvSpPr txBox="1">
            <a:spLocks noGrp="1"/>
          </p:cNvSpPr>
          <p:nvPr>
            <p:ph type="body" idx="1"/>
          </p:nvPr>
        </p:nvSpPr>
        <p:spPr>
          <a:xfrm>
            <a:off x="609480" y="160452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6" name="Google Shape;46;p11"/>
          <p:cNvSpPr txBox="1">
            <a:spLocks noGrp="1"/>
          </p:cNvSpPr>
          <p:nvPr>
            <p:ph type="body" idx="2"/>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7"/>
        <p:cNvGrpSpPr/>
        <p:nvPr/>
      </p:nvGrpSpPr>
      <p:grpSpPr>
        <a:xfrm>
          <a:off x="0" y="0"/>
          <a:ext cx="0" cy="0"/>
          <a:chOff x="0" y="0"/>
          <a:chExt cx="0" cy="0"/>
        </a:xfrm>
      </p:grpSpPr>
      <p:sp>
        <p:nvSpPr>
          <p:cNvPr id="48" name="Google Shape;48;p12"/>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2"/>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0" name="Google Shape;50;p12"/>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1" name="Google Shape;51;p12"/>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2" name="Google Shape;52;p12"/>
          <p:cNvSpPr txBox="1">
            <a:spLocks noGrp="1"/>
          </p:cNvSpPr>
          <p:nvPr>
            <p:ph type="body" idx="4"/>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3"/>
          <p:cNvSpPr txBox="1">
            <a:spLocks noGrp="1"/>
          </p:cNvSpPr>
          <p:nvPr>
            <p:ph type="body" idx="1"/>
          </p:nvPr>
        </p:nvSpPr>
        <p:spPr>
          <a:xfrm>
            <a:off x="60948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6" name="Google Shape;56;p13"/>
          <p:cNvSpPr txBox="1">
            <a:spLocks noGrp="1"/>
          </p:cNvSpPr>
          <p:nvPr>
            <p:ph type="body" idx="2"/>
          </p:nvPr>
        </p:nvSpPr>
        <p:spPr>
          <a:xfrm>
            <a:off x="431964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7" name="Google Shape;57;p13"/>
          <p:cNvSpPr txBox="1">
            <a:spLocks noGrp="1"/>
          </p:cNvSpPr>
          <p:nvPr>
            <p:ph type="body" idx="3"/>
          </p:nvPr>
        </p:nvSpPr>
        <p:spPr>
          <a:xfrm>
            <a:off x="802980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8" name="Google Shape;58;p13"/>
          <p:cNvSpPr txBox="1">
            <a:spLocks noGrp="1"/>
          </p:cNvSpPr>
          <p:nvPr>
            <p:ph type="body" idx="4"/>
          </p:nvPr>
        </p:nvSpPr>
        <p:spPr>
          <a:xfrm>
            <a:off x="60948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9" name="Google Shape;59;p13"/>
          <p:cNvSpPr txBox="1">
            <a:spLocks noGrp="1"/>
          </p:cNvSpPr>
          <p:nvPr>
            <p:ph type="body" idx="5"/>
          </p:nvPr>
        </p:nvSpPr>
        <p:spPr>
          <a:xfrm>
            <a:off x="431964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60" name="Google Shape;60;p13"/>
          <p:cNvSpPr txBox="1">
            <a:spLocks noGrp="1"/>
          </p:cNvSpPr>
          <p:nvPr>
            <p:ph type="body" idx="6"/>
          </p:nvPr>
        </p:nvSpPr>
        <p:spPr>
          <a:xfrm>
            <a:off x="802980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4"/>
          <p:cNvSpPr txBox="1">
            <a:spLocks noGrp="1"/>
          </p:cNvSpPr>
          <p:nvPr>
            <p:ph type="subTitle" idx="1"/>
          </p:nvPr>
        </p:nvSpPr>
        <p:spPr>
          <a:xfrm>
            <a:off x="609480" y="1604520"/>
            <a:ext cx="10972440" cy="397728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5"/>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6"/>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5" name="Google Shape;25;p6"/>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6"/>
        <p:cNvGrpSpPr/>
        <p:nvPr/>
      </p:nvGrpSpPr>
      <p:grpSpPr>
        <a:xfrm>
          <a:off x="0" y="0"/>
          <a:ext cx="0" cy="0"/>
          <a:chOff x="0" y="0"/>
          <a:chExt cx="0" cy="0"/>
        </a:xfrm>
      </p:grpSpPr>
      <p:sp>
        <p:nvSpPr>
          <p:cNvPr id="27" name="Google Shape;27;p7"/>
          <p:cNvSpPr txBox="1">
            <a:spLocks noGrp="1"/>
          </p:cNvSpPr>
          <p:nvPr>
            <p:ph type="subTitle" idx="1"/>
          </p:nvPr>
        </p:nvSpPr>
        <p:spPr>
          <a:xfrm>
            <a:off x="0" y="-2405520"/>
            <a:ext cx="240120" cy="592524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8"/>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1" name="Google Shape;31;p8"/>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2" name="Google Shape;32;p8"/>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6" name="Google Shape;36;p9"/>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7" name="Google Shape;37;p9"/>
          <p:cNvSpPr txBox="1">
            <a:spLocks noGrp="1"/>
          </p:cNvSpPr>
          <p:nvPr>
            <p:ph type="body" idx="3"/>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38"/>
        <p:cNvGrpSpPr/>
        <p:nvPr/>
      </p:nvGrpSpPr>
      <p:grpSpPr>
        <a:xfrm>
          <a:off x="0" y="0"/>
          <a:ext cx="0" cy="0"/>
          <a:chOff x="0" y="0"/>
          <a:chExt cx="0" cy="0"/>
        </a:xfrm>
      </p:grpSpPr>
      <p:sp>
        <p:nvSpPr>
          <p:cNvPr id="39" name="Google Shape;39;p10"/>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0"/>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1" name="Google Shape;41;p10"/>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2" name="Google Shape;42;p10"/>
          <p:cNvSpPr txBox="1">
            <a:spLocks noGrp="1"/>
          </p:cNvSpPr>
          <p:nvPr>
            <p:ph type="body" idx="3"/>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0" y="0"/>
            <a:ext cx="240120" cy="24012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1" name="Google Shape;11;p1"/>
          <p:cNvSpPr/>
          <p:nvPr/>
        </p:nvSpPr>
        <p:spPr>
          <a:xfrm>
            <a:off x="3048120" y="6517080"/>
            <a:ext cx="6095880" cy="228960"/>
          </a:xfrm>
          <a:custGeom>
            <a:avLst/>
            <a:gdLst/>
            <a:ahLst/>
            <a:cxnLst/>
            <a:rect l="l" t="t" r="r" b="b"/>
            <a:pathLst>
              <a:path w="21600" h="21600" extrusionOk="0">
                <a:moveTo>
                  <a:pt x="0" y="0"/>
                </a:moveTo>
                <a:lnTo>
                  <a:pt x="21600" y="0"/>
                </a:lnTo>
                <a:lnTo>
                  <a:pt x="21600" y="21600"/>
                </a:lnTo>
                <a:lnTo>
                  <a:pt x="0" y="21600"/>
                </a:lnTo>
                <a:close/>
              </a:path>
            </a:pathLst>
          </a:custGeom>
          <a:noFill/>
          <a:ln>
            <a:noFill/>
          </a:ln>
        </p:spPr>
        <p:txBody>
          <a:bodyPr spcFirstLastPara="1" wrap="square" lIns="91425" tIns="45700" rIns="91425" bIns="45700" anchor="t" anchorCtr="1">
            <a:noAutofit/>
          </a:bodyPr>
          <a:lstStyle/>
          <a:p>
            <a:pPr marL="0" marR="0" lvl="0" indent="0" algn="ctr" rtl="0">
              <a:lnSpc>
                <a:spcPct val="100000"/>
              </a:lnSpc>
              <a:spcBef>
                <a:spcPts val="0"/>
              </a:spcBef>
              <a:spcAft>
                <a:spcPts val="0"/>
              </a:spcAft>
              <a:buNone/>
            </a:pPr>
            <a:r>
              <a:rPr lang="fr-FR" sz="900" b="0" i="0" u="none" strike="noStrike" cap="none">
                <a:solidFill>
                  <a:srgbClr val="000000"/>
                </a:solidFill>
                <a:latin typeface="Arial"/>
                <a:ea typeface="Arial"/>
                <a:cs typeface="Arial"/>
                <a:sym typeface="Arial"/>
              </a:rPr>
              <a:t>Direction du numérique pour l’éducation – Sous-direction de la transformation numérique</a:t>
            </a:r>
            <a:endParaRPr sz="900" b="0" i="0" u="none" strike="noStrike" cap="none">
              <a:latin typeface="Arial"/>
              <a:ea typeface="Arial"/>
              <a:cs typeface="Arial"/>
              <a:sym typeface="Arial"/>
            </a:endParaRPr>
          </a:p>
        </p:txBody>
      </p:sp>
      <p:sp>
        <p:nvSpPr>
          <p:cNvPr id="12" name="Google Shape;12;p1"/>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pedagogie.ac-nantes.fr/education-physique-et-sportive/enseignement/numerique-educatif/suivre-les-acquis-technique/tester-un-process-excel-gain-eps--1439272.kjsp?RH=1163268108546"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www.pedagogie.ac-nantes.fr/education-physique-et-sportive/enseignement/numerique-educatif/suivre-les-acquis-technique/suivi-et-numerique-en-eps-traam-2022-2024-1517762.kjsp?RH=1163268108546"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pedagogie.ac-nantes.fr/education-physique-et-sportive/enseignement/numerique-educatif/suivre-les-acquis-technique/tester-un-process-excel-gain-eps--1439272.kjsp?RH=1163268108546" TargetMode="External"/><Relationship Id="rId7" Type="http://schemas.openxmlformats.org/officeDocument/2006/relationships/hyperlink" Target="https://www.pedagogie.ac-nantes.fr/education-physique-et-sportive/enseignement/numerique-educatif/suivre-les-acquis-pedagogique/scenario-numerique-une-education-au-choix-en-eps-1356788.kjsp?RH=1515170125499"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edubase.eduscol.education.fr/fiche/21732" TargetMode="External"/><Relationship Id="rId5" Type="http://schemas.openxmlformats.org/officeDocument/2006/relationships/hyperlink" Target="https://www.pedagogie.ac-nantes.fr/education-physique-et-sportive/enseignement/numerique-educatif/suivre-les-acquis-technique/suivi-et-numerique-en-eps-traam-2022-2024-1517762.kjsp?RH=1163268108546" TargetMode="External"/><Relationship Id="rId4" Type="http://schemas.openxmlformats.org/officeDocument/2006/relationships/hyperlink" Target="https://edubase.eduscol.education.fr/fiche/2173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nam.hal.science/hal-03234523/document"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5"/>
        <p:cNvGrpSpPr/>
        <p:nvPr/>
      </p:nvGrpSpPr>
      <p:grpSpPr>
        <a:xfrm>
          <a:off x="0" y="0"/>
          <a:ext cx="0" cy="0"/>
          <a:chOff x="0" y="0"/>
          <a:chExt cx="0" cy="0"/>
        </a:xfrm>
      </p:grpSpPr>
      <p:sp>
        <p:nvSpPr>
          <p:cNvPr id="66" name="Google Shape;66;p14"/>
          <p:cNvSpPr/>
          <p:nvPr/>
        </p:nvSpPr>
        <p:spPr>
          <a:xfrm>
            <a:off x="630000" y="1680400"/>
            <a:ext cx="11562000" cy="5177700"/>
          </a:xfrm>
          <a:prstGeom prst="rect">
            <a:avLst/>
          </a:prstGeom>
          <a:solidFill>
            <a:srgbClr val="00009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Arial"/>
              <a:ea typeface="Arial"/>
              <a:cs typeface="Arial"/>
              <a:sym typeface="Arial"/>
            </a:endParaRPr>
          </a:p>
        </p:txBody>
      </p:sp>
      <p:pic>
        <p:nvPicPr>
          <p:cNvPr id="67" name="Google Shape;67;p14"/>
          <p:cNvPicPr preferRelativeResize="0"/>
          <p:nvPr/>
        </p:nvPicPr>
        <p:blipFill rotWithShape="1">
          <a:blip r:embed="rId3">
            <a:alphaModFix/>
          </a:blip>
          <a:srcRect/>
          <a:stretch/>
        </p:blipFill>
        <p:spPr>
          <a:xfrm>
            <a:off x="507240" y="144439"/>
            <a:ext cx="1663444" cy="1367658"/>
          </a:xfrm>
          <a:prstGeom prst="rect">
            <a:avLst/>
          </a:prstGeom>
          <a:noFill/>
          <a:ln>
            <a:noFill/>
          </a:ln>
        </p:spPr>
      </p:pic>
      <p:sp>
        <p:nvSpPr>
          <p:cNvPr id="68" name="Google Shape;68;p14"/>
          <p:cNvSpPr txBox="1"/>
          <p:nvPr/>
        </p:nvSpPr>
        <p:spPr>
          <a:xfrm>
            <a:off x="985994" y="5447075"/>
            <a:ext cx="10814700" cy="554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3000" b="1" dirty="0">
                <a:solidFill>
                  <a:srgbClr val="9900FF"/>
                </a:solidFill>
              </a:rPr>
              <a:t>Education Physique et Sportive</a:t>
            </a:r>
            <a:endParaRPr sz="3000" b="1" dirty="0">
              <a:solidFill>
                <a:srgbClr val="9900FF"/>
              </a:solidFill>
            </a:endParaRPr>
          </a:p>
        </p:txBody>
      </p:sp>
      <p:sp>
        <p:nvSpPr>
          <p:cNvPr id="69" name="Google Shape;69;p14"/>
          <p:cNvSpPr txBox="1"/>
          <p:nvPr/>
        </p:nvSpPr>
        <p:spPr>
          <a:xfrm>
            <a:off x="986000" y="3556750"/>
            <a:ext cx="10534200" cy="153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5400" b="1" i="1" dirty="0">
              <a:solidFill>
                <a:srgbClr val="FFFFFF"/>
              </a:solidFill>
              <a:latin typeface="Arial"/>
              <a:ea typeface="Arial"/>
              <a:cs typeface="Arial"/>
              <a:sym typeface="Arial"/>
            </a:endParaRPr>
          </a:p>
          <a:p>
            <a:pPr marL="0" marR="0" lvl="0" indent="0" algn="l" rtl="0">
              <a:spcBef>
                <a:spcPts val="0"/>
              </a:spcBef>
              <a:spcAft>
                <a:spcPts val="0"/>
              </a:spcAft>
              <a:buNone/>
            </a:pPr>
            <a:r>
              <a:rPr lang="fr-FR" sz="4000" b="1" i="1" dirty="0">
                <a:solidFill>
                  <a:srgbClr val="E8D4F5"/>
                </a:solidFill>
              </a:rPr>
              <a:t>Bilan de l’a</a:t>
            </a:r>
            <a:r>
              <a:rPr lang="fr-FR" sz="4000" b="1" i="1" dirty="0">
                <a:solidFill>
                  <a:srgbClr val="FFFFFF"/>
                </a:solidFill>
                <a:latin typeface="Arial"/>
                <a:ea typeface="Arial"/>
                <a:cs typeface="Arial"/>
                <a:sym typeface="Arial"/>
              </a:rPr>
              <a:t>cadémie de Nantes</a:t>
            </a:r>
            <a:endParaRPr sz="4000" i="1" dirty="0">
              <a:solidFill>
                <a:srgbClr val="9900FF"/>
              </a:solidFill>
              <a:latin typeface="Arial"/>
              <a:ea typeface="Arial"/>
              <a:cs typeface="Arial"/>
              <a:sym typeface="Arial"/>
            </a:endParaRPr>
          </a:p>
        </p:txBody>
      </p:sp>
      <p:pic>
        <p:nvPicPr>
          <p:cNvPr id="70" name="Google Shape;70;p14"/>
          <p:cNvPicPr preferRelativeResize="0"/>
          <p:nvPr/>
        </p:nvPicPr>
        <p:blipFill rotWithShape="1">
          <a:blip r:embed="rId4">
            <a:alphaModFix/>
          </a:blip>
          <a:srcRect/>
          <a:stretch/>
        </p:blipFill>
        <p:spPr>
          <a:xfrm>
            <a:off x="830684" y="2166910"/>
            <a:ext cx="3212463" cy="2064877"/>
          </a:xfrm>
          <a:prstGeom prst="rect">
            <a:avLst/>
          </a:prstGeom>
          <a:noFill/>
          <a:ln>
            <a:noFill/>
          </a:ln>
        </p:spPr>
      </p:pic>
      <p:sp>
        <p:nvSpPr>
          <p:cNvPr id="71" name="Google Shape;71;p14"/>
          <p:cNvSpPr txBox="1"/>
          <p:nvPr/>
        </p:nvSpPr>
        <p:spPr>
          <a:xfrm>
            <a:off x="4521696" y="522069"/>
            <a:ext cx="1904400" cy="430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100" b="1">
                <a:solidFill>
                  <a:srgbClr val="000000"/>
                </a:solidFill>
                <a:latin typeface="Arial"/>
                <a:ea typeface="Arial"/>
                <a:cs typeface="Arial"/>
                <a:sym typeface="Arial"/>
              </a:rPr>
              <a:t>Direction du numérique </a:t>
            </a:r>
            <a:br>
              <a:rPr lang="fr-FR" sz="1100" b="1">
                <a:solidFill>
                  <a:srgbClr val="000000"/>
                </a:solidFill>
                <a:latin typeface="Arial"/>
                <a:ea typeface="Arial"/>
                <a:cs typeface="Arial"/>
                <a:sym typeface="Arial"/>
              </a:rPr>
            </a:br>
            <a:r>
              <a:rPr lang="fr-FR" sz="1100" b="1">
                <a:solidFill>
                  <a:srgbClr val="000000"/>
                </a:solidFill>
                <a:latin typeface="Arial"/>
                <a:ea typeface="Arial"/>
                <a:cs typeface="Arial"/>
                <a:sym typeface="Arial"/>
              </a:rPr>
              <a:t>pour l’éducation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6"/>
        <p:cNvGrpSpPr/>
        <p:nvPr/>
      </p:nvGrpSpPr>
      <p:grpSpPr>
        <a:xfrm>
          <a:off x="0" y="0"/>
          <a:ext cx="0" cy="0"/>
          <a:chOff x="0" y="0"/>
          <a:chExt cx="0" cy="0"/>
        </a:xfrm>
      </p:grpSpPr>
      <p:sp>
        <p:nvSpPr>
          <p:cNvPr id="77" name="Google Shape;77;p15"/>
          <p:cNvSpPr/>
          <p:nvPr/>
        </p:nvSpPr>
        <p:spPr>
          <a:xfrm>
            <a:off x="478302" y="1474424"/>
            <a:ext cx="11296355" cy="4279200"/>
          </a:xfrm>
          <a:prstGeom prst="rect">
            <a:avLst/>
          </a:prstGeom>
          <a:noFill/>
          <a:ln>
            <a:noFill/>
          </a:ln>
        </p:spPr>
        <p:txBody>
          <a:bodyPr spcFirstLastPara="1" wrap="square" lIns="91425" tIns="45700" rIns="91425" bIns="45700" anchor="t" anchorCtr="0">
            <a:noAutofit/>
          </a:bodyPr>
          <a:lstStyle/>
          <a:p>
            <a:pPr marL="0" marR="0" lvl="0" indent="0" rtl="0">
              <a:spcBef>
                <a:spcPts val="0"/>
              </a:spcBef>
              <a:spcAft>
                <a:spcPts val="0"/>
              </a:spcAft>
              <a:buNone/>
            </a:pPr>
            <a:r>
              <a:rPr lang="fr-FR" sz="2000" b="1" dirty="0">
                <a:solidFill>
                  <a:srgbClr val="000091"/>
                </a:solidFill>
              </a:rPr>
              <a:t>Présentation du projet académique </a:t>
            </a:r>
            <a:br>
              <a:rPr lang="fr-FR" sz="2000" b="1" dirty="0">
                <a:solidFill>
                  <a:srgbClr val="000091"/>
                </a:solidFill>
              </a:rPr>
            </a:br>
            <a:endParaRPr sz="2000" dirty="0">
              <a:solidFill>
                <a:srgbClr val="000091"/>
              </a:solidFill>
              <a:latin typeface="Arial"/>
              <a:ea typeface="Arial"/>
              <a:cs typeface="Arial"/>
              <a:sym typeface="Arial"/>
            </a:endParaRPr>
          </a:p>
          <a:p>
            <a:pPr lvl="0">
              <a:buClr>
                <a:schemeClr val="dk1"/>
              </a:buClr>
            </a:pPr>
            <a:r>
              <a:rPr lang="fr-FR" sz="1600" dirty="0"/>
              <a:t>Proposer aux équipes et enseignants d’EPS des solutions, accessibles au plus grand nombre, pérennes, gratuites et respectueuses du RGPD qui puissent leur permette de suivre les acquisitions de leurs élèves au bénéfice des apprentissages. Envisager un Suivi des apprentissages sur différentes temporalités de la leçon, de la séquence au cours d’une année, d’un cursus. </a:t>
            </a:r>
            <a:br>
              <a:rPr lang="fr-FR" sz="1600" dirty="0"/>
            </a:br>
            <a:r>
              <a:rPr lang="fr-FR" sz="1600" dirty="0"/>
              <a:t>Le groupe </a:t>
            </a:r>
            <a:r>
              <a:rPr lang="fr-FR" sz="1600" dirty="0" err="1"/>
              <a:t>TraAM</a:t>
            </a:r>
            <a:r>
              <a:rPr lang="fr-FR" sz="1600" dirty="0"/>
              <a:t> constitué a amélioré les solutions déjà proposées (Gain EPS et EPS Suivi +) et développé d’autres outils notamment collaboratifs. L’utilisation de Nuage a été cette année largement expérimenté pour des usages avec ou sans connexion internet (déploiement et récupération des données des applications élèves facilités). </a:t>
            </a:r>
            <a:br>
              <a:rPr lang="fr-FR" sz="1600" dirty="0"/>
            </a:br>
            <a:br>
              <a:rPr lang="fr-FR" sz="1600" dirty="0"/>
            </a:br>
            <a:r>
              <a:rPr lang="fr-FR" sz="1600" dirty="0"/>
              <a:t>Au-delà de développer des solutions qui permettent aux élèves et aux enseignants un suivi des apprentissages. </a:t>
            </a:r>
            <a:br>
              <a:rPr lang="fr-FR" sz="1600" dirty="0"/>
            </a:br>
            <a:r>
              <a:rPr lang="fr-FR" sz="1600" dirty="0"/>
              <a:t>L’ambition du groupe est de permettre à tous de prendre en main facilement les outils créés et de pouvoir les personnaliser. Participer au développement de compétences numériques chez nos collègues par le biais de formations et apporter un soutien à la création d’outils propres, fidèles à la démarche d’enseignement de chacun y compris hybride. </a:t>
            </a:r>
            <a:br>
              <a:rPr lang="fr-FR" sz="1600" dirty="0"/>
            </a:br>
            <a:r>
              <a:rPr lang="fr-FR" sz="1600" dirty="0"/>
              <a:t>Enfin, les différentes propositions et ressources produites s’efforcent de placer l’élève comme acteur de son parcours de formation et de contribuer à développer les compétences du CRCN.</a:t>
            </a:r>
            <a:r>
              <a:rPr lang="fr-FR" sz="2000" dirty="0"/>
              <a:t> </a:t>
            </a:r>
            <a:br>
              <a:rPr lang="fr-FR" sz="1800" dirty="0"/>
            </a:br>
            <a:br>
              <a:rPr lang="fr-FR" dirty="0"/>
            </a:br>
            <a:r>
              <a:rPr lang="fr-FR" sz="1600" dirty="0">
                <a:hlinkClick r:id="rId3"/>
              </a:rPr>
              <a:t>Page EPS « numérique éducatif » du site académique de l’académie de Nantes </a:t>
            </a:r>
            <a:br>
              <a:rPr lang="fr-FR" sz="1600" dirty="0"/>
            </a:br>
            <a:r>
              <a:rPr lang="fr-FR" sz="1600" dirty="0">
                <a:hlinkClick r:id="rId4"/>
              </a:rPr>
              <a:t>Publication </a:t>
            </a:r>
            <a:r>
              <a:rPr lang="fr-FR" sz="1600" dirty="0" err="1">
                <a:hlinkClick r:id="rId4"/>
              </a:rPr>
              <a:t>TraAM</a:t>
            </a:r>
            <a:r>
              <a:rPr lang="fr-FR" sz="1600" dirty="0">
                <a:hlinkClick r:id="rId4"/>
              </a:rPr>
              <a:t> EPS 2022 2024, académie de Nantes</a:t>
            </a:r>
            <a:endParaRPr sz="1600" dirty="0">
              <a:solidFill>
                <a:srgbClr val="2424FF"/>
              </a:solidFill>
            </a:endParaRPr>
          </a:p>
          <a:p>
            <a:pPr marL="0" marR="0" lvl="0" indent="0" algn="just" rtl="0">
              <a:spcBef>
                <a:spcPts val="600"/>
              </a:spcBef>
              <a:spcAft>
                <a:spcPts val="0"/>
              </a:spcAft>
              <a:buNone/>
            </a:pPr>
            <a:endParaRPr sz="1600" dirty="0">
              <a:solidFill>
                <a:srgbClr val="FFFFFF"/>
              </a:solidFill>
            </a:endParaRPr>
          </a:p>
        </p:txBody>
      </p:sp>
      <p:sp>
        <p:nvSpPr>
          <p:cNvPr id="78" name="Google Shape;78;p15"/>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0" name="Google Shape;80;p15"/>
          <p:cNvSpPr txBox="1"/>
          <p:nvPr/>
        </p:nvSpPr>
        <p:spPr>
          <a:xfrm>
            <a:off x="1841680" y="325200"/>
            <a:ext cx="9932977" cy="11269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FR" sz="1200" b="0" i="0" u="none" strike="noStrike" cap="none" dirty="0">
                <a:solidFill>
                  <a:srgbClr val="000000"/>
                </a:solidFill>
                <a:latin typeface="Arial"/>
                <a:ea typeface="Arial"/>
                <a:cs typeface="Arial"/>
                <a:sym typeface="Arial"/>
              </a:rPr>
              <a:t>Groupe composé de collèges et Lycées</a:t>
            </a:r>
            <a:endParaRPr sz="1200" b="0" i="0" u="none" strike="noStrike" cap="none" dirty="0">
              <a:solidFill>
                <a:srgbClr val="9900FF"/>
              </a:solidFill>
              <a:latin typeface="Arial"/>
              <a:ea typeface="Arial"/>
              <a:cs typeface="Arial"/>
              <a:sym typeface="Arial"/>
            </a:endParaRPr>
          </a:p>
          <a:p>
            <a:pPr marL="0" marR="0" lvl="0" indent="0" algn="l" rtl="0">
              <a:lnSpc>
                <a:spcPct val="100000"/>
              </a:lnSpc>
              <a:spcBef>
                <a:spcPts val="0"/>
              </a:spcBef>
              <a:spcAft>
                <a:spcPts val="0"/>
              </a:spcAft>
              <a:buNone/>
            </a:pPr>
            <a:endParaRPr sz="1200" dirty="0">
              <a:solidFill>
                <a:srgbClr val="2424FF"/>
              </a:solidFill>
            </a:endParaRPr>
          </a:p>
          <a:p>
            <a:pPr lvl="0"/>
            <a:r>
              <a:rPr lang="fr-FR" sz="2300" b="1" dirty="0">
                <a:solidFill>
                  <a:srgbClr val="000091"/>
                </a:solidFill>
              </a:rPr>
              <a:t>Suivi des apprentissages et parcours de formation de l'élève en EPS </a:t>
            </a:r>
            <a:endParaRPr sz="2300" b="1" i="0" u="none" strike="noStrike" cap="none" dirty="0">
              <a:solidFill>
                <a:srgbClr val="000091"/>
              </a:solidFill>
            </a:endParaRPr>
          </a:p>
        </p:txBody>
      </p:sp>
      <p:pic>
        <p:nvPicPr>
          <p:cNvPr id="6" name="Image 5">
            <a:extLst>
              <a:ext uri="{FF2B5EF4-FFF2-40B4-BE49-F238E27FC236}">
                <a16:creationId xmlns:a16="http://schemas.microsoft.com/office/drawing/2014/main" id="{4122A5A0-DFE8-4D00-8B58-8D68F04BF999}"/>
              </a:ext>
            </a:extLst>
          </p:cNvPr>
          <p:cNvPicPr>
            <a:picLocks noChangeAspect="1"/>
          </p:cNvPicPr>
          <p:nvPr/>
        </p:nvPicPr>
        <p:blipFill>
          <a:blip r:embed="rId5"/>
          <a:stretch>
            <a:fillRect/>
          </a:stretch>
        </p:blipFill>
        <p:spPr>
          <a:xfrm>
            <a:off x="573853" y="216723"/>
            <a:ext cx="1267827" cy="119324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5"/>
        <p:cNvGrpSpPr/>
        <p:nvPr/>
      </p:nvGrpSpPr>
      <p:grpSpPr>
        <a:xfrm>
          <a:off x="0" y="0"/>
          <a:ext cx="0" cy="0"/>
          <a:chOff x="0" y="0"/>
          <a:chExt cx="0" cy="0"/>
        </a:xfrm>
      </p:grpSpPr>
      <p:sp>
        <p:nvSpPr>
          <p:cNvPr id="86" name="Google Shape;86;p16"/>
          <p:cNvSpPr/>
          <p:nvPr/>
        </p:nvSpPr>
        <p:spPr>
          <a:xfrm>
            <a:off x="460130" y="1598354"/>
            <a:ext cx="10932000" cy="526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dirty="0">
                <a:solidFill>
                  <a:srgbClr val="000091"/>
                </a:solidFill>
              </a:rPr>
              <a:t>Acteurs impliqués et ressources produites</a:t>
            </a:r>
            <a:endParaRPr sz="1600" dirty="0">
              <a:solidFill>
                <a:srgbClr val="0000FF"/>
              </a:solidFill>
              <a:highlight>
                <a:srgbClr val="FFFFFF"/>
              </a:highlight>
            </a:endParaRPr>
          </a:p>
          <a:p>
            <a:pPr marL="0" lvl="0" indent="0" algn="just" rtl="0">
              <a:spcBef>
                <a:spcPts val="0"/>
              </a:spcBef>
              <a:spcAft>
                <a:spcPts val="0"/>
              </a:spcAft>
              <a:buNone/>
            </a:pPr>
            <a:endParaRPr sz="1800" dirty="0">
              <a:solidFill>
                <a:srgbClr val="2424FF"/>
              </a:solidFill>
            </a:endParaRPr>
          </a:p>
          <a:p>
            <a:pPr marL="0" marR="0" lvl="0" indent="0" algn="just" rtl="0">
              <a:spcBef>
                <a:spcPts val="600"/>
              </a:spcBef>
              <a:spcAft>
                <a:spcPts val="0"/>
              </a:spcAft>
              <a:buNone/>
            </a:pPr>
            <a:endParaRPr sz="1600" dirty="0">
              <a:solidFill>
                <a:srgbClr val="FFFFFF"/>
              </a:solidFill>
            </a:endParaRPr>
          </a:p>
        </p:txBody>
      </p:sp>
      <p:sp>
        <p:nvSpPr>
          <p:cNvPr id="87" name="Google Shape;87;p16"/>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9" name="Google Shape;89;p16"/>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dirty="0">
              <a:solidFill>
                <a:srgbClr val="20209F"/>
              </a:solidFill>
              <a:latin typeface="Arial"/>
              <a:ea typeface="Arial"/>
              <a:cs typeface="Arial"/>
              <a:sym typeface="Arial"/>
            </a:endParaRPr>
          </a:p>
          <a:p>
            <a:pPr marL="0" marR="0" lvl="0" indent="0" algn="l" rtl="0">
              <a:lnSpc>
                <a:spcPct val="100000"/>
              </a:lnSpc>
              <a:spcBef>
                <a:spcPts val="0"/>
              </a:spcBef>
              <a:spcAft>
                <a:spcPts val="0"/>
              </a:spcAft>
              <a:buNone/>
            </a:pPr>
            <a:endParaRPr sz="1200" dirty="0">
              <a:solidFill>
                <a:srgbClr val="20209F"/>
              </a:solidFill>
            </a:endParaRPr>
          </a:p>
          <a:p>
            <a:pPr marL="0" marR="0" lvl="0" indent="0" algn="l" rtl="0">
              <a:lnSpc>
                <a:spcPct val="100000"/>
              </a:lnSpc>
              <a:spcBef>
                <a:spcPts val="0"/>
              </a:spcBef>
              <a:spcAft>
                <a:spcPts val="0"/>
              </a:spcAft>
              <a:buNone/>
            </a:pPr>
            <a:r>
              <a:rPr lang="fr-FR" sz="2400" b="1" dirty="0">
                <a:solidFill>
                  <a:srgbClr val="20209F"/>
                </a:solidFill>
              </a:rPr>
              <a:t>Bilan du projet</a:t>
            </a:r>
            <a:endParaRPr sz="2400" b="1" i="0" u="none" strike="noStrike" cap="none" dirty="0">
              <a:solidFill>
                <a:srgbClr val="20209F"/>
              </a:solidFill>
            </a:endParaRPr>
          </a:p>
        </p:txBody>
      </p:sp>
      <p:sp>
        <p:nvSpPr>
          <p:cNvPr id="90" name="Google Shape;90;p16"/>
          <p:cNvSpPr txBox="1"/>
          <p:nvPr/>
        </p:nvSpPr>
        <p:spPr>
          <a:xfrm>
            <a:off x="562073" y="1940592"/>
            <a:ext cx="5466000" cy="3988504"/>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endParaRPr sz="1600" b="1" dirty="0">
              <a:solidFill>
                <a:schemeClr val="tx1"/>
              </a:solidFill>
            </a:endParaRPr>
          </a:p>
          <a:p>
            <a:pPr marL="0" lvl="0" indent="0" rtl="0">
              <a:spcBef>
                <a:spcPts val="0"/>
              </a:spcBef>
              <a:spcAft>
                <a:spcPts val="0"/>
              </a:spcAft>
              <a:buNone/>
            </a:pPr>
            <a:r>
              <a:rPr lang="fr-FR" sz="2000" dirty="0">
                <a:solidFill>
                  <a:schemeClr val="tx1"/>
                </a:solidFill>
              </a:rPr>
              <a:t>Une vingtaine de scénarios et outils ont été produits par 4 enseignants du groupe </a:t>
            </a:r>
            <a:r>
              <a:rPr lang="fr-FR" sz="2000" dirty="0" err="1">
                <a:solidFill>
                  <a:schemeClr val="tx1"/>
                </a:solidFill>
              </a:rPr>
              <a:t>TraAM</a:t>
            </a:r>
            <a:r>
              <a:rPr lang="fr-FR" sz="2000" dirty="0">
                <a:solidFill>
                  <a:schemeClr val="tx1"/>
                </a:solidFill>
              </a:rPr>
              <a:t> au cours des deux dernières années. </a:t>
            </a:r>
            <a:endParaRPr sz="2000" dirty="0">
              <a:solidFill>
                <a:schemeClr val="tx1"/>
              </a:solidFill>
            </a:endParaRPr>
          </a:p>
          <a:p>
            <a:pPr marL="0" lvl="0" indent="0" rtl="0">
              <a:spcBef>
                <a:spcPts val="0"/>
              </a:spcBef>
              <a:spcAft>
                <a:spcPts val="0"/>
              </a:spcAft>
              <a:buNone/>
            </a:pPr>
            <a:r>
              <a:rPr lang="fr-FR" sz="2000" dirty="0">
                <a:solidFill>
                  <a:schemeClr val="tx1"/>
                </a:solidFill>
              </a:rPr>
              <a:t> </a:t>
            </a:r>
            <a:endParaRPr sz="2000" dirty="0">
              <a:solidFill>
                <a:schemeClr val="tx1"/>
              </a:solidFill>
            </a:endParaRPr>
          </a:p>
          <a:p>
            <a:pPr marL="0" lvl="0" indent="0" rtl="0">
              <a:spcBef>
                <a:spcPts val="0"/>
              </a:spcBef>
              <a:spcAft>
                <a:spcPts val="0"/>
              </a:spcAft>
              <a:buNone/>
            </a:pPr>
            <a:r>
              <a:rPr lang="fr-FR" sz="2000" dirty="0">
                <a:solidFill>
                  <a:schemeClr val="tx1"/>
                </a:solidFill>
              </a:rPr>
              <a:t>Une dizaine d’enseignants </a:t>
            </a:r>
            <a:r>
              <a:rPr lang="fr-FR" sz="2000" dirty="0">
                <a:solidFill>
                  <a:srgbClr val="333333"/>
                </a:solidFill>
              </a:rPr>
              <a:t>formateurs sont répartis géographiquement sur l’académie.</a:t>
            </a:r>
            <a:br>
              <a:rPr lang="fr-FR" sz="2000" dirty="0">
                <a:solidFill>
                  <a:srgbClr val="333333"/>
                </a:solidFill>
              </a:rPr>
            </a:br>
            <a:endParaRPr sz="2000" dirty="0">
              <a:solidFill>
                <a:srgbClr val="333333"/>
              </a:solidFill>
            </a:endParaRPr>
          </a:p>
          <a:p>
            <a:pPr marL="0" lvl="0" indent="0" rtl="0">
              <a:spcBef>
                <a:spcPts val="0"/>
              </a:spcBef>
              <a:spcAft>
                <a:spcPts val="0"/>
              </a:spcAft>
              <a:buNone/>
            </a:pPr>
            <a:r>
              <a:rPr lang="fr-FR" sz="2000" dirty="0">
                <a:solidFill>
                  <a:srgbClr val="333333"/>
                </a:solidFill>
              </a:rPr>
              <a:t>Cette année, plus de 80 enseignants ont participé à une formation PAF, Fil ou « Petite Fabrique » sur la thématique du « Suivi numérique des apprentissages en EPS ».</a:t>
            </a:r>
            <a:endParaRPr sz="2000" dirty="0">
              <a:solidFill>
                <a:srgbClr val="333333"/>
              </a:solidFill>
            </a:endParaRPr>
          </a:p>
          <a:p>
            <a:pPr marL="0" lvl="0" indent="0" algn="just" rtl="0">
              <a:spcBef>
                <a:spcPts val="0"/>
              </a:spcBef>
              <a:spcAft>
                <a:spcPts val="0"/>
              </a:spcAft>
              <a:buNone/>
            </a:pPr>
            <a:endParaRPr sz="1200" dirty="0">
              <a:solidFill>
                <a:srgbClr val="4A86E8"/>
              </a:solidFill>
            </a:endParaRPr>
          </a:p>
          <a:p>
            <a:pPr marL="0" lvl="0" indent="0" algn="l" rtl="0">
              <a:spcBef>
                <a:spcPts val="0"/>
              </a:spcBef>
              <a:spcAft>
                <a:spcPts val="0"/>
              </a:spcAft>
              <a:buNone/>
            </a:pPr>
            <a:endParaRPr sz="1200" i="1" dirty="0">
              <a:solidFill>
                <a:srgbClr val="4A86E8"/>
              </a:solidFill>
            </a:endParaRPr>
          </a:p>
        </p:txBody>
      </p:sp>
      <p:sp>
        <p:nvSpPr>
          <p:cNvPr id="91" name="Google Shape;91;p16"/>
          <p:cNvSpPr txBox="1"/>
          <p:nvPr/>
        </p:nvSpPr>
        <p:spPr>
          <a:xfrm>
            <a:off x="6096000" y="2108995"/>
            <a:ext cx="5766021" cy="4193331"/>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fr-FR" sz="2000" b="1" dirty="0">
                <a:solidFill>
                  <a:srgbClr val="000091"/>
                </a:solidFill>
              </a:rPr>
              <a:t>Outils et/ou ressources institutionnelles mobilisées </a:t>
            </a:r>
            <a:endParaRPr sz="2000" b="1" dirty="0">
              <a:solidFill>
                <a:srgbClr val="000091"/>
              </a:solidFill>
            </a:endParaRPr>
          </a:p>
          <a:p>
            <a:pPr marL="0" lvl="0" indent="0" rtl="0">
              <a:spcBef>
                <a:spcPts val="0"/>
              </a:spcBef>
              <a:spcAft>
                <a:spcPts val="0"/>
              </a:spcAft>
              <a:buNone/>
            </a:pPr>
            <a:endParaRPr sz="2000" b="1" dirty="0">
              <a:solidFill>
                <a:schemeClr val="tx1"/>
              </a:solidFill>
            </a:endParaRPr>
          </a:p>
          <a:p>
            <a:pPr marL="457200" lvl="0" indent="-355600" rtl="0">
              <a:spcBef>
                <a:spcPts val="0"/>
              </a:spcBef>
              <a:spcAft>
                <a:spcPts val="0"/>
              </a:spcAft>
              <a:buClrTx/>
              <a:buSzPts val="2000"/>
              <a:buChar char="●"/>
            </a:pPr>
            <a:r>
              <a:rPr lang="fr-FR" sz="2000" dirty="0">
                <a:solidFill>
                  <a:schemeClr val="tx1"/>
                </a:solidFill>
              </a:rPr>
              <a:t>Nuage de Apps éducation (</a:t>
            </a:r>
            <a:r>
              <a:rPr lang="fr-FR" sz="2000" dirty="0" err="1">
                <a:solidFill>
                  <a:schemeClr val="tx1"/>
                </a:solidFill>
              </a:rPr>
              <a:t>Nextcloud</a:t>
            </a:r>
            <a:r>
              <a:rPr lang="fr-FR" sz="2000" dirty="0">
                <a:solidFill>
                  <a:schemeClr val="tx1"/>
                </a:solidFill>
              </a:rPr>
              <a:t>)</a:t>
            </a:r>
          </a:p>
          <a:p>
            <a:pPr marL="457200" lvl="0" indent="-355600" rtl="0">
              <a:spcBef>
                <a:spcPts val="0"/>
              </a:spcBef>
              <a:spcAft>
                <a:spcPts val="0"/>
              </a:spcAft>
              <a:buClrTx/>
              <a:buSzPts val="2000"/>
              <a:buChar char="●"/>
            </a:pPr>
            <a:r>
              <a:rPr lang="fr-FR" sz="2000" dirty="0">
                <a:solidFill>
                  <a:schemeClr val="tx1"/>
                </a:solidFill>
              </a:rPr>
              <a:t>Tableur (Excel mobile et collabora office)</a:t>
            </a:r>
          </a:p>
          <a:p>
            <a:pPr marL="457200" lvl="0" indent="-355600" rtl="0">
              <a:spcBef>
                <a:spcPts val="0"/>
              </a:spcBef>
              <a:spcAft>
                <a:spcPts val="0"/>
              </a:spcAft>
              <a:buClrTx/>
              <a:buSzPts val="2000"/>
              <a:buChar char="●"/>
            </a:pPr>
            <a:r>
              <a:rPr lang="fr-FR" sz="2000" dirty="0">
                <a:solidFill>
                  <a:schemeClr val="tx1"/>
                </a:solidFill>
              </a:rPr>
              <a:t>Diaporama dynamique (pptx, html et </a:t>
            </a:r>
            <a:r>
              <a:rPr lang="fr-FR" sz="2000" dirty="0" err="1">
                <a:solidFill>
                  <a:schemeClr val="tx1"/>
                </a:solidFill>
              </a:rPr>
              <a:t>scorm</a:t>
            </a:r>
            <a:r>
              <a:rPr lang="fr-FR" sz="2000" dirty="0">
                <a:solidFill>
                  <a:schemeClr val="tx1"/>
                </a:solidFill>
              </a:rPr>
              <a:t>)</a:t>
            </a:r>
          </a:p>
          <a:p>
            <a:pPr marL="457200" lvl="0" indent="-355600" rtl="0">
              <a:spcBef>
                <a:spcPts val="0"/>
              </a:spcBef>
              <a:spcAft>
                <a:spcPts val="0"/>
              </a:spcAft>
              <a:buClrTx/>
              <a:buSzPts val="2000"/>
              <a:buChar char="●"/>
            </a:pPr>
            <a:r>
              <a:rPr lang="fr-FR" sz="2000" dirty="0">
                <a:solidFill>
                  <a:schemeClr val="tx1"/>
                </a:solidFill>
              </a:rPr>
              <a:t>ENT académique (d’ </a:t>
            </a:r>
            <a:r>
              <a:rPr lang="fr-FR" sz="2000" dirty="0" err="1">
                <a:solidFill>
                  <a:schemeClr val="tx1"/>
                </a:solidFill>
              </a:rPr>
              <a:t>Itslearning</a:t>
            </a:r>
            <a:r>
              <a:rPr lang="fr-FR" sz="2000" dirty="0">
                <a:solidFill>
                  <a:schemeClr val="tx1"/>
                </a:solidFill>
              </a:rPr>
              <a:t> à Eléa)</a:t>
            </a:r>
          </a:p>
          <a:p>
            <a:pPr marL="457200" lvl="0" indent="-355600" rtl="0">
              <a:spcBef>
                <a:spcPts val="0"/>
              </a:spcBef>
              <a:spcAft>
                <a:spcPts val="0"/>
              </a:spcAft>
              <a:buClrTx/>
              <a:buSzPts val="2000"/>
              <a:buChar char="●"/>
            </a:pPr>
            <a:r>
              <a:rPr lang="fr-FR" sz="2000" dirty="0">
                <a:solidFill>
                  <a:schemeClr val="tx1"/>
                </a:solidFill>
              </a:rPr>
              <a:t>Compte Gratuit Enseignant pour une utilisation des applications mobiles Excel et Power Point avec synchronisation des données (RGPD) sur « Nuage » et/ou en local pour des usages collaboratifs avec ou sans connexion internet.</a:t>
            </a:r>
            <a:endParaRPr lang="fr-FR" sz="1600" dirty="0">
              <a:solidFill>
                <a:schemeClr val="tx1"/>
              </a:solidFill>
            </a:endParaRPr>
          </a:p>
        </p:txBody>
      </p:sp>
      <p:pic>
        <p:nvPicPr>
          <p:cNvPr id="8" name="Image 7">
            <a:extLst>
              <a:ext uri="{FF2B5EF4-FFF2-40B4-BE49-F238E27FC236}">
                <a16:creationId xmlns:a16="http://schemas.microsoft.com/office/drawing/2014/main" id="{6AFB9261-EBE6-446A-8F63-B6740EBCF974}"/>
              </a:ext>
            </a:extLst>
          </p:cNvPr>
          <p:cNvPicPr>
            <a:picLocks noChangeAspect="1"/>
          </p:cNvPicPr>
          <p:nvPr/>
        </p:nvPicPr>
        <p:blipFill>
          <a:blip r:embed="rId3"/>
          <a:stretch>
            <a:fillRect/>
          </a:stretch>
        </p:blipFill>
        <p:spPr>
          <a:xfrm>
            <a:off x="460130" y="155998"/>
            <a:ext cx="1267827" cy="119324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6"/>
        <p:cNvGrpSpPr/>
        <p:nvPr/>
      </p:nvGrpSpPr>
      <p:grpSpPr>
        <a:xfrm>
          <a:off x="0" y="0"/>
          <a:ext cx="0" cy="0"/>
          <a:chOff x="0" y="0"/>
          <a:chExt cx="0" cy="0"/>
        </a:xfrm>
      </p:grpSpPr>
      <p:sp>
        <p:nvSpPr>
          <p:cNvPr id="97" name="Google Shape;97;p17"/>
          <p:cNvSpPr/>
          <p:nvPr/>
        </p:nvSpPr>
        <p:spPr>
          <a:xfrm>
            <a:off x="647275" y="1572900"/>
            <a:ext cx="10932000" cy="526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dirty="0">
                <a:solidFill>
                  <a:srgbClr val="000091"/>
                </a:solidFill>
              </a:rPr>
              <a:t>Domaines et compétences travaillées du CRCN </a:t>
            </a:r>
            <a:r>
              <a:rPr lang="fr-FR" sz="1300" b="1" dirty="0">
                <a:solidFill>
                  <a:srgbClr val="000091"/>
                </a:solidFill>
              </a:rPr>
              <a:t>(Scénarios et productions académiques sur la diapo suivante)  </a:t>
            </a:r>
            <a:endParaRPr sz="1300" dirty="0">
              <a:solidFill>
                <a:srgbClr val="0000FF"/>
              </a:solidFill>
              <a:highlight>
                <a:srgbClr val="FFFFFF"/>
              </a:highlight>
            </a:endParaRPr>
          </a:p>
          <a:p>
            <a:pPr marL="0" lvl="0" indent="0" algn="just" rtl="0">
              <a:spcBef>
                <a:spcPts val="0"/>
              </a:spcBef>
              <a:spcAft>
                <a:spcPts val="0"/>
              </a:spcAft>
              <a:buNone/>
            </a:pPr>
            <a:endParaRPr sz="1800" dirty="0">
              <a:solidFill>
                <a:srgbClr val="2424FF"/>
              </a:solidFill>
            </a:endParaRPr>
          </a:p>
          <a:p>
            <a:pPr marL="0" marR="0" lvl="0" indent="0" algn="just" rtl="0">
              <a:spcBef>
                <a:spcPts val="600"/>
              </a:spcBef>
              <a:spcAft>
                <a:spcPts val="0"/>
              </a:spcAft>
              <a:buNone/>
            </a:pPr>
            <a:endParaRPr lang="fr-FR" sz="1600" dirty="0">
              <a:solidFill>
                <a:srgbClr val="FFFFFF"/>
              </a:solidFill>
            </a:endParaRPr>
          </a:p>
          <a:p>
            <a:pPr marL="0" marR="0" lvl="0" indent="0" algn="just" rtl="0">
              <a:spcBef>
                <a:spcPts val="600"/>
              </a:spcBef>
              <a:spcAft>
                <a:spcPts val="0"/>
              </a:spcAft>
              <a:buNone/>
            </a:pPr>
            <a:endParaRPr lang="fr-FR" sz="1600" dirty="0">
              <a:solidFill>
                <a:srgbClr val="FFFFFF"/>
              </a:solidFill>
            </a:endParaRPr>
          </a:p>
          <a:p>
            <a:pPr marL="0" marR="0" lvl="0" indent="0" algn="just" rtl="0">
              <a:spcBef>
                <a:spcPts val="600"/>
              </a:spcBef>
              <a:spcAft>
                <a:spcPts val="0"/>
              </a:spcAft>
              <a:buNone/>
            </a:pPr>
            <a:endParaRPr lang="fr-FR" sz="1600" dirty="0">
              <a:solidFill>
                <a:srgbClr val="FFFFFF"/>
              </a:solidFill>
            </a:endParaRPr>
          </a:p>
          <a:p>
            <a:pPr marL="0" marR="0" lvl="0" indent="0" rtl="0">
              <a:spcBef>
                <a:spcPts val="600"/>
              </a:spcBef>
              <a:spcAft>
                <a:spcPts val="0"/>
              </a:spcAft>
              <a:buNone/>
            </a:pPr>
            <a:br>
              <a:rPr lang="fr-FR" sz="1600" dirty="0">
                <a:solidFill>
                  <a:srgbClr val="FFFFFF"/>
                </a:solidFill>
              </a:rPr>
            </a:br>
            <a:r>
              <a:rPr lang="fr-FR" sz="1100" dirty="0">
                <a:solidFill>
                  <a:schemeClr val="tx1"/>
                </a:solidFill>
              </a:rPr>
              <a:t>Gain</a:t>
            </a:r>
            <a:br>
              <a:rPr lang="fr-FR" sz="1100" dirty="0">
                <a:solidFill>
                  <a:schemeClr val="tx1"/>
                </a:solidFill>
              </a:rPr>
            </a:br>
            <a:r>
              <a:rPr lang="fr-FR" sz="1100" dirty="0">
                <a:solidFill>
                  <a:schemeClr val="tx1"/>
                </a:solidFill>
              </a:rPr>
              <a:t>EPS &gt;&gt;</a:t>
            </a:r>
          </a:p>
          <a:p>
            <a:pPr marL="0" marR="0" lvl="0" indent="0" rtl="0">
              <a:spcBef>
                <a:spcPts val="600"/>
              </a:spcBef>
              <a:spcAft>
                <a:spcPts val="0"/>
              </a:spcAft>
              <a:buNone/>
            </a:pPr>
            <a:br>
              <a:rPr lang="fr-FR" sz="1100" dirty="0">
                <a:solidFill>
                  <a:schemeClr val="tx1"/>
                </a:solidFill>
              </a:rPr>
            </a:br>
            <a:r>
              <a:rPr lang="fr-FR" sz="1100" dirty="0">
                <a:solidFill>
                  <a:schemeClr val="tx1"/>
                </a:solidFill>
              </a:rPr>
              <a:t>Suivi +</a:t>
            </a:r>
            <a:br>
              <a:rPr lang="fr-FR" sz="1100" dirty="0">
                <a:solidFill>
                  <a:schemeClr val="tx1"/>
                </a:solidFill>
              </a:rPr>
            </a:br>
            <a:r>
              <a:rPr lang="fr-FR" sz="1100" dirty="0">
                <a:solidFill>
                  <a:schemeClr val="tx1"/>
                </a:solidFill>
              </a:rPr>
              <a:t>Elève &gt;&gt;</a:t>
            </a:r>
            <a:br>
              <a:rPr lang="fr-FR" sz="1100" dirty="0">
                <a:solidFill>
                  <a:schemeClr val="tx1"/>
                </a:solidFill>
              </a:rPr>
            </a:br>
            <a:br>
              <a:rPr lang="fr-FR" sz="1100" dirty="0">
                <a:solidFill>
                  <a:schemeClr val="tx1"/>
                </a:solidFill>
              </a:rPr>
            </a:br>
            <a:r>
              <a:rPr lang="fr-FR" sz="1100" dirty="0">
                <a:solidFill>
                  <a:schemeClr val="tx1"/>
                </a:solidFill>
              </a:rPr>
              <a:t>Collabora</a:t>
            </a:r>
            <a:br>
              <a:rPr lang="fr-FR" sz="1100" dirty="0">
                <a:solidFill>
                  <a:schemeClr val="tx1"/>
                </a:solidFill>
              </a:rPr>
            </a:br>
            <a:r>
              <a:rPr lang="fr-FR" sz="1100" dirty="0">
                <a:solidFill>
                  <a:schemeClr val="tx1"/>
                </a:solidFill>
              </a:rPr>
              <a:t>Nuage &gt;&gt;</a:t>
            </a:r>
            <a:br>
              <a:rPr lang="fr-FR" sz="1100" dirty="0">
                <a:solidFill>
                  <a:schemeClr val="tx1"/>
                </a:solidFill>
              </a:rPr>
            </a:br>
            <a:br>
              <a:rPr lang="fr-FR" sz="1100" dirty="0">
                <a:solidFill>
                  <a:schemeClr val="tx1"/>
                </a:solidFill>
              </a:rPr>
            </a:br>
            <a:r>
              <a:rPr lang="fr-FR" sz="1100" dirty="0">
                <a:solidFill>
                  <a:schemeClr val="tx1"/>
                </a:solidFill>
              </a:rPr>
              <a:t>Voir pour</a:t>
            </a:r>
            <a:br>
              <a:rPr lang="fr-FR" sz="1100" dirty="0">
                <a:solidFill>
                  <a:schemeClr val="tx1"/>
                </a:solidFill>
              </a:rPr>
            </a:br>
            <a:r>
              <a:rPr lang="fr-FR" sz="1100" dirty="0">
                <a:solidFill>
                  <a:schemeClr val="tx1"/>
                </a:solidFill>
              </a:rPr>
              <a:t>Choisir &gt;&gt;</a:t>
            </a:r>
            <a:br>
              <a:rPr lang="fr-FR" sz="1600" dirty="0">
                <a:solidFill>
                  <a:schemeClr val="tx1"/>
                </a:solidFill>
              </a:rPr>
            </a:br>
            <a:endParaRPr lang="fr-FR" sz="1100" dirty="0">
              <a:solidFill>
                <a:schemeClr val="tx1"/>
              </a:solidFill>
            </a:endParaRPr>
          </a:p>
        </p:txBody>
      </p:sp>
      <p:sp>
        <p:nvSpPr>
          <p:cNvPr id="98" name="Google Shape;98;p17"/>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0" name="Google Shape;100;p17"/>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9900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l" rtl="0">
              <a:spcBef>
                <a:spcPts val="0"/>
              </a:spcBef>
              <a:spcAft>
                <a:spcPts val="0"/>
              </a:spcAft>
              <a:buClr>
                <a:schemeClr val="dk1"/>
              </a:buClr>
              <a:buFont typeface="Arial"/>
              <a:buNone/>
            </a:pPr>
            <a:r>
              <a:rPr lang="fr-FR" sz="2400" b="1">
                <a:solidFill>
                  <a:srgbClr val="000091"/>
                </a:solidFill>
              </a:rPr>
              <a:t>Bilan du projet</a:t>
            </a:r>
            <a:endParaRPr sz="2400" b="1" i="0" u="none" strike="noStrike" cap="none">
              <a:solidFill>
                <a:srgbClr val="9900FF"/>
              </a:solidFill>
            </a:endParaRPr>
          </a:p>
        </p:txBody>
      </p:sp>
      <p:graphicFrame>
        <p:nvGraphicFramePr>
          <p:cNvPr id="101" name="Google Shape;101;p17"/>
          <p:cNvGraphicFramePr/>
          <p:nvPr>
            <p:extLst>
              <p:ext uri="{D42A27DB-BD31-4B8C-83A1-F6EECF244321}">
                <p14:modId xmlns:p14="http://schemas.microsoft.com/office/powerpoint/2010/main" val="257565905"/>
              </p:ext>
            </p:extLst>
          </p:nvPr>
        </p:nvGraphicFramePr>
        <p:xfrm>
          <a:off x="1264038" y="2290203"/>
          <a:ext cx="10669226" cy="3361238"/>
        </p:xfrm>
        <a:graphic>
          <a:graphicData uri="http://schemas.openxmlformats.org/drawingml/2006/table">
            <a:tbl>
              <a:tblPr>
                <a:noFill/>
                <a:tableStyleId>{FA835FDC-8D4D-4C4D-88A2-56FA622B5C89}</a:tableStyleId>
              </a:tblPr>
              <a:tblGrid>
                <a:gridCol w="781477">
                  <a:extLst>
                    <a:ext uri="{9D8B030D-6E8A-4147-A177-3AD203B41FA5}">
                      <a16:colId xmlns:a16="http://schemas.microsoft.com/office/drawing/2014/main" val="20000"/>
                    </a:ext>
                  </a:extLst>
                </a:gridCol>
                <a:gridCol w="684989">
                  <a:extLst>
                    <a:ext uri="{9D8B030D-6E8A-4147-A177-3AD203B41FA5}">
                      <a16:colId xmlns:a16="http://schemas.microsoft.com/office/drawing/2014/main" val="20001"/>
                    </a:ext>
                  </a:extLst>
                </a:gridCol>
                <a:gridCol w="506244">
                  <a:extLst>
                    <a:ext uri="{9D8B030D-6E8A-4147-A177-3AD203B41FA5}">
                      <a16:colId xmlns:a16="http://schemas.microsoft.com/office/drawing/2014/main" val="20002"/>
                    </a:ext>
                  </a:extLst>
                </a:gridCol>
                <a:gridCol w="361639">
                  <a:extLst>
                    <a:ext uri="{9D8B030D-6E8A-4147-A177-3AD203B41FA5}">
                      <a16:colId xmlns:a16="http://schemas.microsoft.com/office/drawing/2014/main" val="20003"/>
                    </a:ext>
                  </a:extLst>
                </a:gridCol>
                <a:gridCol w="444757">
                  <a:extLst>
                    <a:ext uri="{9D8B030D-6E8A-4147-A177-3AD203B41FA5}">
                      <a16:colId xmlns:a16="http://schemas.microsoft.com/office/drawing/2014/main" val="20004"/>
                    </a:ext>
                  </a:extLst>
                </a:gridCol>
                <a:gridCol w="423152">
                  <a:extLst>
                    <a:ext uri="{9D8B030D-6E8A-4147-A177-3AD203B41FA5}">
                      <a16:colId xmlns:a16="http://schemas.microsoft.com/office/drawing/2014/main" val="20005"/>
                    </a:ext>
                  </a:extLst>
                </a:gridCol>
                <a:gridCol w="681352">
                  <a:extLst>
                    <a:ext uri="{9D8B030D-6E8A-4147-A177-3AD203B41FA5}">
                      <a16:colId xmlns:a16="http://schemas.microsoft.com/office/drawing/2014/main" val="20006"/>
                    </a:ext>
                  </a:extLst>
                </a:gridCol>
                <a:gridCol w="691711">
                  <a:extLst>
                    <a:ext uri="{9D8B030D-6E8A-4147-A177-3AD203B41FA5}">
                      <a16:colId xmlns:a16="http://schemas.microsoft.com/office/drawing/2014/main" val="20007"/>
                    </a:ext>
                  </a:extLst>
                </a:gridCol>
                <a:gridCol w="735585">
                  <a:extLst>
                    <a:ext uri="{9D8B030D-6E8A-4147-A177-3AD203B41FA5}">
                      <a16:colId xmlns:a16="http://schemas.microsoft.com/office/drawing/2014/main" val="20008"/>
                    </a:ext>
                  </a:extLst>
                </a:gridCol>
                <a:gridCol w="734499">
                  <a:extLst>
                    <a:ext uri="{9D8B030D-6E8A-4147-A177-3AD203B41FA5}">
                      <a16:colId xmlns:a16="http://schemas.microsoft.com/office/drawing/2014/main" val="20009"/>
                    </a:ext>
                  </a:extLst>
                </a:gridCol>
                <a:gridCol w="482185">
                  <a:extLst>
                    <a:ext uri="{9D8B030D-6E8A-4147-A177-3AD203B41FA5}">
                      <a16:colId xmlns:a16="http://schemas.microsoft.com/office/drawing/2014/main" val="20010"/>
                    </a:ext>
                  </a:extLst>
                </a:gridCol>
                <a:gridCol w="808065">
                  <a:extLst>
                    <a:ext uri="{9D8B030D-6E8A-4147-A177-3AD203B41FA5}">
                      <a16:colId xmlns:a16="http://schemas.microsoft.com/office/drawing/2014/main" val="20011"/>
                    </a:ext>
                  </a:extLst>
                </a:gridCol>
                <a:gridCol w="954337">
                  <a:extLst>
                    <a:ext uri="{9D8B030D-6E8A-4147-A177-3AD203B41FA5}">
                      <a16:colId xmlns:a16="http://schemas.microsoft.com/office/drawing/2014/main" val="20012"/>
                    </a:ext>
                  </a:extLst>
                </a:gridCol>
                <a:gridCol w="793078">
                  <a:extLst>
                    <a:ext uri="{9D8B030D-6E8A-4147-A177-3AD203B41FA5}">
                      <a16:colId xmlns:a16="http://schemas.microsoft.com/office/drawing/2014/main" val="20013"/>
                    </a:ext>
                  </a:extLst>
                </a:gridCol>
                <a:gridCol w="793078">
                  <a:extLst>
                    <a:ext uri="{9D8B030D-6E8A-4147-A177-3AD203B41FA5}">
                      <a16:colId xmlns:a16="http://schemas.microsoft.com/office/drawing/2014/main" val="20014"/>
                    </a:ext>
                  </a:extLst>
                </a:gridCol>
                <a:gridCol w="793078">
                  <a:extLst>
                    <a:ext uri="{9D8B030D-6E8A-4147-A177-3AD203B41FA5}">
                      <a16:colId xmlns:a16="http://schemas.microsoft.com/office/drawing/2014/main" val="20015"/>
                    </a:ext>
                  </a:extLst>
                </a:gridCol>
              </a:tblGrid>
              <a:tr h="966350">
                <a:tc>
                  <a:txBody>
                    <a:bodyPr/>
                    <a:lstStyle/>
                    <a:p>
                      <a:pPr marL="0" lvl="0" indent="0" algn="l" rtl="0">
                        <a:lnSpc>
                          <a:spcPct val="115000"/>
                        </a:lnSpc>
                        <a:spcBef>
                          <a:spcPts val="0"/>
                        </a:spcBef>
                        <a:spcAft>
                          <a:spcPts val="0"/>
                        </a:spcAft>
                        <a:buNone/>
                      </a:pPr>
                      <a:r>
                        <a:rPr lang="fr-FR" sz="1000" dirty="0"/>
                        <a:t>1,1-</a:t>
                      </a:r>
                      <a:endParaRPr sz="1000" dirty="0"/>
                    </a:p>
                    <a:p>
                      <a:pPr marL="0" lvl="0" indent="0" algn="l" rtl="0">
                        <a:lnSpc>
                          <a:spcPct val="115000"/>
                        </a:lnSpc>
                        <a:spcBef>
                          <a:spcPts val="0"/>
                        </a:spcBef>
                        <a:spcAft>
                          <a:spcPts val="0"/>
                        </a:spcAft>
                        <a:buNone/>
                      </a:pPr>
                      <a:r>
                        <a:rPr lang="fr-FR" sz="1000" dirty="0"/>
                        <a:t>Mener une recherche et une veille d’information</a:t>
                      </a:r>
                      <a:endParaRPr sz="1000" dirty="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a:t>1,2-</a:t>
                      </a:r>
                      <a:endParaRPr sz="1000"/>
                    </a:p>
                    <a:p>
                      <a:pPr marL="0" lvl="0" indent="0" algn="l" rtl="0">
                        <a:lnSpc>
                          <a:spcPct val="115000"/>
                        </a:lnSpc>
                        <a:spcBef>
                          <a:spcPts val="0"/>
                        </a:spcBef>
                        <a:spcAft>
                          <a:spcPts val="0"/>
                        </a:spcAft>
                        <a:buNone/>
                      </a:pPr>
                      <a:r>
                        <a:rPr lang="fr-FR" sz="1000"/>
                        <a:t>Gérer des données</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a:t>1,3-</a:t>
                      </a:r>
                      <a:endParaRPr sz="1000"/>
                    </a:p>
                    <a:p>
                      <a:pPr marL="0" lvl="0" indent="0" algn="l" rtl="0">
                        <a:lnSpc>
                          <a:spcPct val="115000"/>
                        </a:lnSpc>
                        <a:spcBef>
                          <a:spcPts val="0"/>
                        </a:spcBef>
                        <a:spcAft>
                          <a:spcPts val="0"/>
                        </a:spcAft>
                        <a:buNone/>
                      </a:pPr>
                      <a:r>
                        <a:rPr lang="fr-FR" sz="1000"/>
                        <a:t>Traiter des données</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a:t>2,1 - Interagir</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t>2,2 - Partager et publier</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t>2,3 - Collaborer</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fr-FR" sz="1000"/>
                        <a:t>2,4 - S'insérer dans le monde numérique</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a:t>3,1-</a:t>
                      </a:r>
                      <a:endParaRPr sz="1000"/>
                    </a:p>
                    <a:p>
                      <a:pPr marL="0" lvl="0" indent="0" algn="l" rtl="0">
                        <a:lnSpc>
                          <a:spcPct val="115000"/>
                        </a:lnSpc>
                        <a:spcBef>
                          <a:spcPts val="0"/>
                        </a:spcBef>
                        <a:spcAft>
                          <a:spcPts val="0"/>
                        </a:spcAft>
                        <a:buNone/>
                      </a:pPr>
                      <a:r>
                        <a:rPr lang="fr-FR" sz="1000"/>
                        <a:t>Développer des documents textuels</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a:t>3,2-</a:t>
                      </a:r>
                      <a:endParaRPr sz="1000"/>
                    </a:p>
                    <a:p>
                      <a:pPr marL="0" lvl="0" indent="0" algn="l" rtl="0">
                        <a:lnSpc>
                          <a:spcPct val="115000"/>
                        </a:lnSpc>
                        <a:spcBef>
                          <a:spcPts val="0"/>
                        </a:spcBef>
                        <a:spcAft>
                          <a:spcPts val="0"/>
                        </a:spcAft>
                        <a:buNone/>
                      </a:pPr>
                      <a:r>
                        <a:rPr lang="fr-FR" sz="1000"/>
                        <a:t>Développer des documents multimédia</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a:t>3,3-</a:t>
                      </a:r>
                      <a:endParaRPr sz="1000"/>
                    </a:p>
                    <a:p>
                      <a:pPr marL="0" lvl="0" indent="0" algn="l" rtl="0">
                        <a:lnSpc>
                          <a:spcPct val="115000"/>
                        </a:lnSpc>
                        <a:spcBef>
                          <a:spcPts val="0"/>
                        </a:spcBef>
                        <a:spcAft>
                          <a:spcPts val="0"/>
                        </a:spcAft>
                        <a:buNone/>
                      </a:pPr>
                      <a:r>
                        <a:rPr lang="fr-FR" sz="1000"/>
                        <a:t>Adapter les documents à leur finalité</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a:t>3,4-</a:t>
                      </a:r>
                      <a:endParaRPr sz="1000"/>
                    </a:p>
                    <a:p>
                      <a:pPr marL="0" lvl="0" indent="0" algn="l" rtl="0">
                        <a:lnSpc>
                          <a:spcPct val="115000"/>
                        </a:lnSpc>
                        <a:spcBef>
                          <a:spcPts val="0"/>
                        </a:spcBef>
                        <a:spcAft>
                          <a:spcPts val="0"/>
                        </a:spcAft>
                        <a:buNone/>
                      </a:pPr>
                      <a:r>
                        <a:rPr lang="fr-FR" sz="1000"/>
                        <a:t>Programmer</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a:t>4,1-</a:t>
                      </a:r>
                      <a:endParaRPr sz="1000"/>
                    </a:p>
                    <a:p>
                      <a:pPr marL="0" lvl="0" indent="0" algn="l" rtl="0">
                        <a:lnSpc>
                          <a:spcPct val="115000"/>
                        </a:lnSpc>
                        <a:spcBef>
                          <a:spcPts val="0"/>
                        </a:spcBef>
                        <a:spcAft>
                          <a:spcPts val="0"/>
                        </a:spcAft>
                        <a:buNone/>
                      </a:pPr>
                      <a:r>
                        <a:rPr lang="fr-FR" sz="1000"/>
                        <a:t>Sécuriser l’environnement numérique</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a:t>4,2-</a:t>
                      </a:r>
                      <a:endParaRPr sz="1000"/>
                    </a:p>
                    <a:p>
                      <a:pPr marL="0" lvl="0" indent="0" algn="l" rtl="0">
                        <a:lnSpc>
                          <a:spcPct val="115000"/>
                        </a:lnSpc>
                        <a:spcBef>
                          <a:spcPts val="0"/>
                        </a:spcBef>
                        <a:spcAft>
                          <a:spcPts val="0"/>
                        </a:spcAft>
                        <a:buNone/>
                      </a:pPr>
                      <a:r>
                        <a:rPr lang="fr-FR" sz="1000"/>
                        <a:t>Protéger les données personnelles et la vie privée</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dirty="0"/>
                        <a:t>4,3-</a:t>
                      </a:r>
                      <a:endParaRPr sz="1000" dirty="0"/>
                    </a:p>
                    <a:p>
                      <a:pPr marL="0" lvl="0" indent="0" algn="l" rtl="0">
                        <a:lnSpc>
                          <a:spcPct val="115000"/>
                        </a:lnSpc>
                        <a:spcBef>
                          <a:spcPts val="0"/>
                        </a:spcBef>
                        <a:spcAft>
                          <a:spcPts val="0"/>
                        </a:spcAft>
                        <a:buNone/>
                      </a:pPr>
                      <a:r>
                        <a:rPr lang="fr-FR" sz="1000" dirty="0"/>
                        <a:t>Protéger la santé, le bien-être et l’environnement</a:t>
                      </a:r>
                      <a:endParaRPr sz="1000" dirty="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a:t>5,1-</a:t>
                      </a:r>
                      <a:endParaRPr sz="1000"/>
                    </a:p>
                    <a:p>
                      <a:pPr marL="0" lvl="0" indent="0" algn="l" rtl="0">
                        <a:lnSpc>
                          <a:spcPct val="115000"/>
                        </a:lnSpc>
                        <a:spcBef>
                          <a:spcPts val="0"/>
                        </a:spcBef>
                        <a:spcAft>
                          <a:spcPts val="0"/>
                        </a:spcAft>
                        <a:buNone/>
                      </a:pPr>
                      <a:r>
                        <a:rPr lang="fr-FR" sz="1000"/>
                        <a:t>Résoudre des problèmes techniques</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fr-FR" sz="1000"/>
                        <a:t>5,2-</a:t>
                      </a:r>
                      <a:endParaRPr sz="1000"/>
                    </a:p>
                    <a:p>
                      <a:pPr marL="0" lvl="0" indent="0" algn="l" rtl="0">
                        <a:lnSpc>
                          <a:spcPct val="115000"/>
                        </a:lnSpc>
                        <a:spcBef>
                          <a:spcPts val="0"/>
                        </a:spcBef>
                        <a:spcAft>
                          <a:spcPts val="0"/>
                        </a:spcAft>
                        <a:buNone/>
                      </a:pPr>
                      <a:r>
                        <a:rPr lang="fr-FR" sz="1000"/>
                        <a:t>Évoluer dans un environnement numérique</a:t>
                      </a:r>
                      <a:endParaRPr sz="1000"/>
                    </a:p>
                  </a:txBody>
                  <a:tcPr marL="28575" marR="28575" marT="19050" marB="19050"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0"/>
                  </a:ext>
                </a:extLst>
              </a:tr>
              <a:tr h="596475">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solidFill>
                            <a:srgbClr val="9900FF"/>
                          </a:solidFill>
                        </a:rPr>
                        <a:t>0</a:t>
                      </a:r>
                      <a:endParaRPr sz="1000" dirty="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400" b="1" dirty="0">
                          <a:solidFill>
                            <a:schemeClr val="tx1"/>
                          </a:solidFill>
                        </a:rPr>
                        <a:t>3</a:t>
                      </a:r>
                      <a:endParaRPr sz="1400" b="1" dirty="0">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400" b="1" dirty="0">
                          <a:solidFill>
                            <a:schemeClr val="tx1"/>
                          </a:solidFill>
                        </a:rPr>
                        <a:t>4</a:t>
                      </a:r>
                      <a:endParaRPr sz="1400" b="1" dirty="0">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solidFill>
                            <a:srgbClr val="9900FF"/>
                          </a:solidFill>
                        </a:rPr>
                        <a:t>0</a:t>
                      </a:r>
                      <a:endParaRPr sz="1000" dirty="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1"/>
                  </a:ext>
                </a:extLst>
              </a:tr>
              <a:tr h="497075">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400" b="1" dirty="0">
                          <a:solidFill>
                            <a:schemeClr val="tx1"/>
                          </a:solidFill>
                        </a:rPr>
                        <a:t>4</a:t>
                      </a:r>
                      <a:endParaRPr sz="1400" b="1" dirty="0">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400" b="1" dirty="0">
                          <a:solidFill>
                            <a:schemeClr val="tx1"/>
                          </a:solidFill>
                        </a:rPr>
                        <a:t>3</a:t>
                      </a:r>
                      <a:endParaRPr sz="1400" b="1" dirty="0">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solidFill>
                            <a:srgbClr val="9900FF"/>
                          </a:solidFill>
                        </a:rPr>
                        <a:t>0</a:t>
                      </a:r>
                      <a:endParaRPr sz="1000" dirty="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596475">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400" b="1" dirty="0">
                          <a:solidFill>
                            <a:schemeClr val="tx1"/>
                          </a:solidFill>
                        </a:rPr>
                        <a:t>3</a:t>
                      </a:r>
                      <a:endParaRPr sz="1400" b="1" dirty="0">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400" b="1" dirty="0">
                          <a:solidFill>
                            <a:schemeClr val="tx1"/>
                          </a:solidFill>
                        </a:rPr>
                        <a:t>4</a:t>
                      </a: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solidFill>
                            <a:srgbClr val="9900FF"/>
                          </a:solidFill>
                        </a:rPr>
                        <a:t>0</a:t>
                      </a:r>
                      <a:endParaRPr sz="1000" dirty="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solidFill>
                            <a:srgbClr val="9900FF"/>
                          </a:solidFill>
                        </a:rPr>
                        <a:t>0</a:t>
                      </a:r>
                      <a:endParaRPr sz="1000" dirty="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3"/>
                  </a:ext>
                </a:extLst>
              </a:tr>
              <a:tr h="596475">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400" b="1" dirty="0">
                          <a:solidFill>
                            <a:schemeClr val="tx1"/>
                          </a:solidFill>
                        </a:rPr>
                        <a:t>4</a:t>
                      </a:r>
                      <a:endParaRPr sz="1400" b="1" dirty="0">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solidFill>
                            <a:srgbClr val="9900FF"/>
                          </a:solidFill>
                        </a:rPr>
                        <a:t>0</a:t>
                      </a:r>
                      <a:endParaRPr sz="1000" dirty="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solidFill>
                            <a:srgbClr val="9900FF"/>
                          </a:solidFill>
                        </a:rPr>
                        <a:t>0</a:t>
                      </a:r>
                      <a:endParaRPr sz="1000" dirty="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solidFill>
                            <a:srgbClr val="9900FF"/>
                          </a:solidFill>
                        </a:rPr>
                        <a:t>0</a:t>
                      </a:r>
                      <a:endParaRPr sz="1000" dirty="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a:solidFill>
                            <a:srgbClr val="9900FF"/>
                          </a:solidFill>
                        </a:rPr>
                        <a:t>0</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400" b="1" dirty="0">
                          <a:solidFill>
                            <a:schemeClr val="tx1"/>
                          </a:solidFill>
                        </a:rPr>
                        <a:t>3</a:t>
                      </a:r>
                      <a:endParaRPr sz="1400" b="1" dirty="0">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pic>
        <p:nvPicPr>
          <p:cNvPr id="7" name="Image 6">
            <a:extLst>
              <a:ext uri="{FF2B5EF4-FFF2-40B4-BE49-F238E27FC236}">
                <a16:creationId xmlns:a16="http://schemas.microsoft.com/office/drawing/2014/main" id="{7267F237-BA6E-4233-B009-4D3DE166541D}"/>
              </a:ext>
            </a:extLst>
          </p:cNvPr>
          <p:cNvPicPr>
            <a:picLocks noChangeAspect="1"/>
          </p:cNvPicPr>
          <p:nvPr/>
        </p:nvPicPr>
        <p:blipFill>
          <a:blip r:embed="rId3"/>
          <a:stretch>
            <a:fillRect/>
          </a:stretch>
        </p:blipFill>
        <p:spPr>
          <a:xfrm>
            <a:off x="630125" y="305202"/>
            <a:ext cx="1267827" cy="119324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6"/>
        <p:cNvGrpSpPr/>
        <p:nvPr/>
      </p:nvGrpSpPr>
      <p:grpSpPr>
        <a:xfrm>
          <a:off x="0" y="0"/>
          <a:ext cx="0" cy="0"/>
          <a:chOff x="0" y="0"/>
          <a:chExt cx="0" cy="0"/>
        </a:xfrm>
      </p:grpSpPr>
      <p:sp>
        <p:nvSpPr>
          <p:cNvPr id="107" name="Google Shape;107;p18"/>
          <p:cNvSpPr/>
          <p:nvPr/>
        </p:nvSpPr>
        <p:spPr>
          <a:xfrm>
            <a:off x="559200" y="1423438"/>
            <a:ext cx="10914600" cy="4875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dirty="0">
                <a:solidFill>
                  <a:srgbClr val="000091"/>
                </a:solidFill>
              </a:rPr>
              <a:t>Productions académiques</a:t>
            </a:r>
            <a:endParaRPr sz="2000" dirty="0">
              <a:solidFill>
                <a:srgbClr val="000091"/>
              </a:solidFill>
              <a:latin typeface="Arial"/>
              <a:ea typeface="Arial"/>
              <a:cs typeface="Arial"/>
              <a:sym typeface="Arial"/>
            </a:endParaRPr>
          </a:p>
          <a:p>
            <a:pPr marL="0" lvl="0" indent="0" algn="just" rtl="0">
              <a:spcBef>
                <a:spcPts val="0"/>
              </a:spcBef>
              <a:spcAft>
                <a:spcPts val="0"/>
              </a:spcAft>
              <a:buNone/>
            </a:pPr>
            <a:endParaRPr sz="1800" dirty="0">
              <a:solidFill>
                <a:schemeClr val="dk1"/>
              </a:solidFill>
            </a:endParaRPr>
          </a:p>
          <a:p>
            <a:pPr marL="0" lvl="0" indent="0" algn="just" rtl="0">
              <a:spcBef>
                <a:spcPts val="0"/>
              </a:spcBef>
              <a:spcAft>
                <a:spcPts val="0"/>
              </a:spcAft>
              <a:buNone/>
            </a:pPr>
            <a:endParaRPr sz="1600" dirty="0">
              <a:solidFill>
                <a:srgbClr val="2424FF"/>
              </a:solidFill>
            </a:endParaRPr>
          </a:p>
          <a:p>
            <a:pPr marL="0" marR="0" lvl="0" indent="0" algn="just" rtl="0">
              <a:spcBef>
                <a:spcPts val="600"/>
              </a:spcBef>
              <a:spcAft>
                <a:spcPts val="0"/>
              </a:spcAft>
              <a:buNone/>
            </a:pPr>
            <a:endParaRPr sz="1600" dirty="0">
              <a:solidFill>
                <a:srgbClr val="FFFFFF"/>
              </a:solidFill>
            </a:endParaRPr>
          </a:p>
        </p:txBody>
      </p:sp>
      <p:sp>
        <p:nvSpPr>
          <p:cNvPr id="108" name="Google Shape;108;p18"/>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 name="Google Shape;110;p18"/>
          <p:cNvSpPr txBox="1"/>
          <p:nvPr/>
        </p:nvSpPr>
        <p:spPr>
          <a:xfrm>
            <a:off x="2513275" y="325201"/>
            <a:ext cx="9048600" cy="91306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dirty="0">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dirty="0">
              <a:solidFill>
                <a:srgbClr val="2424FF"/>
              </a:solidFill>
            </a:endParaRPr>
          </a:p>
          <a:p>
            <a:pPr lvl="0"/>
            <a:r>
              <a:rPr lang="fr-FR" sz="2000" b="1" dirty="0">
                <a:solidFill>
                  <a:srgbClr val="000091"/>
                </a:solidFill>
              </a:rPr>
              <a:t>Suivi des apprentissages et parcours de formation de l'élève en EPS </a:t>
            </a:r>
          </a:p>
        </p:txBody>
      </p:sp>
      <p:sp>
        <p:nvSpPr>
          <p:cNvPr id="111" name="Google Shape;111;p18"/>
          <p:cNvSpPr txBox="1"/>
          <p:nvPr/>
        </p:nvSpPr>
        <p:spPr>
          <a:xfrm>
            <a:off x="559200" y="1879133"/>
            <a:ext cx="5386500" cy="2126100"/>
          </a:xfrm>
          <a:prstGeom prst="rect">
            <a:avLst/>
          </a:prstGeom>
          <a:noFill/>
          <a:ln>
            <a:noFill/>
          </a:ln>
        </p:spPr>
        <p:txBody>
          <a:bodyPr spcFirstLastPara="1" wrap="square" lIns="91425" tIns="91425" rIns="91425" bIns="91425" anchor="t" anchorCtr="0">
            <a:noAutofit/>
          </a:bodyPr>
          <a:lstStyle/>
          <a:p>
            <a:r>
              <a:rPr lang="fr-FR" sz="1800" b="1" u="sng" dirty="0">
                <a:solidFill>
                  <a:srgbClr val="000091"/>
                </a:solidFill>
              </a:rPr>
              <a:t>Gain EPS : </a:t>
            </a:r>
            <a:r>
              <a:rPr lang="fr-FR" sz="1600" b="1" dirty="0">
                <a:solidFill>
                  <a:schemeClr val="tx1"/>
                </a:solidFill>
              </a:rPr>
              <a:t>12 applications et un Process pour créer ses propres applications (Excel) Suivi de séquence.</a:t>
            </a:r>
            <a:br>
              <a:rPr lang="fr-FR" sz="1600" b="1" dirty="0">
                <a:solidFill>
                  <a:schemeClr val="tx1"/>
                </a:solidFill>
              </a:rPr>
            </a:br>
            <a:r>
              <a:rPr lang="fr-FR" sz="1600" dirty="0">
                <a:solidFill>
                  <a:schemeClr val="tx1"/>
                </a:solidFill>
              </a:rPr>
              <a:t>Fonctionnement hors connexion possible. Appropriation pour les collègues du process en 3 degrés (montée en compétences numériques). Utilisation de Nuage.</a:t>
            </a:r>
          </a:p>
          <a:p>
            <a:pPr marL="0" lvl="0" indent="0" rtl="0">
              <a:spcBef>
                <a:spcPts val="0"/>
              </a:spcBef>
              <a:spcAft>
                <a:spcPts val="0"/>
              </a:spcAft>
              <a:buNone/>
            </a:pPr>
            <a:r>
              <a:rPr lang="fr-FR" sz="1600" dirty="0">
                <a:solidFill>
                  <a:schemeClr val="tx1"/>
                </a:solidFill>
              </a:rPr>
              <a:t>Personnalisation des applications dans l’onglet réglages et remontées automatiques des données. </a:t>
            </a:r>
            <a:br>
              <a:rPr lang="fr-FR" sz="1600" dirty="0">
                <a:solidFill>
                  <a:schemeClr val="tx1"/>
                </a:solidFill>
              </a:rPr>
            </a:br>
            <a:r>
              <a:rPr lang="fr-FR" sz="1200" b="1" dirty="0">
                <a:solidFill>
                  <a:srgbClr val="000091"/>
                </a:solidFill>
                <a:hlinkClick r:id="rId3">
                  <a:extLst>
                    <a:ext uri="{A12FA001-AC4F-418D-AE19-62706E023703}">
                      <ahyp:hlinkClr xmlns:ahyp="http://schemas.microsoft.com/office/drawing/2018/hyperlinkcolor" val="tx"/>
                    </a:ext>
                  </a:extLst>
                </a:hlinkClick>
              </a:rPr>
              <a:t>Lien site académique Gain EPS</a:t>
            </a:r>
            <a:endParaRPr lang="fr-FR" sz="1200" b="1" dirty="0">
              <a:solidFill>
                <a:srgbClr val="000091"/>
              </a:solidFill>
            </a:endParaRPr>
          </a:p>
          <a:p>
            <a:pPr marL="0" lvl="0" indent="0" rtl="0">
              <a:spcBef>
                <a:spcPts val="0"/>
              </a:spcBef>
              <a:spcAft>
                <a:spcPts val="0"/>
              </a:spcAft>
              <a:buNone/>
            </a:pPr>
            <a:r>
              <a:rPr lang="fr-FR" sz="1200" b="1" u="sng" dirty="0">
                <a:solidFill>
                  <a:srgbClr val="000091"/>
                </a:solidFill>
                <a:hlinkClick r:id="rId4">
                  <a:extLst>
                    <a:ext uri="{A12FA001-AC4F-418D-AE19-62706E023703}">
                      <ahyp:hlinkClr xmlns:ahyp="http://schemas.microsoft.com/office/drawing/2018/hyperlinkcolor" val="tx"/>
                    </a:ext>
                  </a:extLst>
                </a:hlinkClick>
              </a:rPr>
              <a:t>Lien </a:t>
            </a:r>
            <a:r>
              <a:rPr lang="fr-FR" sz="1200" b="1" u="sng" dirty="0" err="1">
                <a:solidFill>
                  <a:srgbClr val="000091"/>
                </a:solidFill>
                <a:hlinkClick r:id="rId4">
                  <a:extLst>
                    <a:ext uri="{A12FA001-AC4F-418D-AE19-62706E023703}">
                      <ahyp:hlinkClr xmlns:ahyp="http://schemas.microsoft.com/office/drawing/2018/hyperlinkcolor" val="tx"/>
                    </a:ext>
                  </a:extLst>
                </a:hlinkClick>
              </a:rPr>
              <a:t>édubase</a:t>
            </a:r>
            <a:endParaRPr sz="1200" b="1" dirty="0">
              <a:solidFill>
                <a:srgbClr val="000091"/>
              </a:solidFill>
            </a:endParaRPr>
          </a:p>
          <a:p>
            <a:pPr marL="0" lvl="0" indent="0" algn="l" rtl="0">
              <a:spcBef>
                <a:spcPts val="0"/>
              </a:spcBef>
              <a:spcAft>
                <a:spcPts val="0"/>
              </a:spcAft>
              <a:buClr>
                <a:schemeClr val="dk1"/>
              </a:buClr>
              <a:buFont typeface="Arial"/>
              <a:buNone/>
            </a:pPr>
            <a:endParaRPr sz="1200" i="1" dirty="0">
              <a:solidFill>
                <a:srgbClr val="4A86E8"/>
              </a:solidFill>
            </a:endParaRPr>
          </a:p>
        </p:txBody>
      </p:sp>
      <p:sp>
        <p:nvSpPr>
          <p:cNvPr id="112" name="Google Shape;112;p18"/>
          <p:cNvSpPr txBox="1"/>
          <p:nvPr/>
        </p:nvSpPr>
        <p:spPr>
          <a:xfrm>
            <a:off x="6192600" y="1849133"/>
            <a:ext cx="5386500" cy="21561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fr-FR" sz="1800" b="1" u="sng" dirty="0">
                <a:solidFill>
                  <a:srgbClr val="000091"/>
                </a:solidFill>
              </a:rPr>
              <a:t>Suivi et numérique en EPS : </a:t>
            </a:r>
            <a:r>
              <a:rPr lang="fr-FR" sz="1600" b="1" dirty="0">
                <a:solidFill>
                  <a:schemeClr val="tx1"/>
                </a:solidFill>
              </a:rPr>
              <a:t>Stratégie et contenus de formation à destination des collègues.</a:t>
            </a:r>
            <a:br>
              <a:rPr lang="fr-FR" sz="1600" b="1" dirty="0">
                <a:solidFill>
                  <a:schemeClr val="tx1"/>
                </a:solidFill>
              </a:rPr>
            </a:br>
            <a:r>
              <a:rPr lang="fr-FR" sz="1600" dirty="0">
                <a:solidFill>
                  <a:schemeClr val="tx1"/>
                </a:solidFill>
                <a:highlight>
                  <a:schemeClr val="lt1"/>
                </a:highlight>
              </a:rPr>
              <a:t>Utilisation de Nuage afin de permettre la collaboration sur des outils tableurs ou de présentation (.pptx). Compte gratuit enseignant Microsoft pour les application mobiles </a:t>
            </a:r>
            <a:br>
              <a:rPr lang="fr-FR" sz="1600" dirty="0">
                <a:solidFill>
                  <a:schemeClr val="tx1"/>
                </a:solidFill>
                <a:highlight>
                  <a:schemeClr val="lt1"/>
                </a:highlight>
              </a:rPr>
            </a:br>
            <a:r>
              <a:rPr lang="fr-FR" sz="1600" dirty="0">
                <a:solidFill>
                  <a:schemeClr val="tx1"/>
                </a:solidFill>
                <a:highlight>
                  <a:schemeClr val="lt1"/>
                </a:highlight>
              </a:rPr>
              <a:t>Scénarios pédagogiques et création d’outils propres, modifiables, paramétrables. Suivi de séquence pour l’élève et pour l’enseignant (une double ambition !) </a:t>
            </a:r>
            <a:endParaRPr sz="1600" dirty="0">
              <a:solidFill>
                <a:schemeClr val="tx1"/>
              </a:solidFill>
              <a:highlight>
                <a:schemeClr val="lt1"/>
              </a:highlight>
            </a:endParaRPr>
          </a:p>
          <a:p>
            <a:pPr>
              <a:buClr>
                <a:schemeClr val="dk1"/>
              </a:buClr>
              <a:buSzPts val="1100"/>
            </a:pPr>
            <a:r>
              <a:rPr lang="fr-FR" sz="1200" b="1" dirty="0">
                <a:solidFill>
                  <a:srgbClr val="000091"/>
                </a:solidFill>
                <a:highlight>
                  <a:schemeClr val="lt1"/>
                </a:highlight>
                <a:hlinkClick r:id="rId5">
                  <a:extLst>
                    <a:ext uri="{A12FA001-AC4F-418D-AE19-62706E023703}">
                      <ahyp:hlinkClr xmlns:ahyp="http://schemas.microsoft.com/office/drawing/2018/hyperlinkcolor" val="tx"/>
                    </a:ext>
                  </a:extLst>
                </a:hlinkClick>
              </a:rPr>
              <a:t>Lien site académique </a:t>
            </a:r>
            <a:r>
              <a:rPr lang="fr-FR" sz="1200" b="1" dirty="0" err="1">
                <a:solidFill>
                  <a:srgbClr val="000091"/>
                </a:solidFill>
                <a:highlight>
                  <a:schemeClr val="lt1"/>
                </a:highlight>
                <a:hlinkClick r:id="rId5">
                  <a:extLst>
                    <a:ext uri="{A12FA001-AC4F-418D-AE19-62706E023703}">
                      <ahyp:hlinkClr xmlns:ahyp="http://schemas.microsoft.com/office/drawing/2018/hyperlinkcolor" val="tx"/>
                    </a:ext>
                  </a:extLst>
                </a:hlinkClick>
              </a:rPr>
              <a:t>TraAM</a:t>
            </a:r>
            <a:r>
              <a:rPr lang="fr-FR" sz="1200" b="1" dirty="0">
                <a:solidFill>
                  <a:srgbClr val="000091"/>
                </a:solidFill>
                <a:highlight>
                  <a:schemeClr val="lt1"/>
                </a:highlight>
                <a:hlinkClick r:id="rId5">
                  <a:extLst>
                    <a:ext uri="{A12FA001-AC4F-418D-AE19-62706E023703}">
                      <ahyp:hlinkClr xmlns:ahyp="http://schemas.microsoft.com/office/drawing/2018/hyperlinkcolor" val="tx"/>
                    </a:ext>
                  </a:extLst>
                </a:hlinkClick>
              </a:rPr>
              <a:t> EPS</a:t>
            </a:r>
            <a:br>
              <a:rPr lang="fr-FR" sz="1200" dirty="0">
                <a:solidFill>
                  <a:srgbClr val="9900FF"/>
                </a:solidFill>
                <a:highlight>
                  <a:schemeClr val="lt1"/>
                </a:highlight>
              </a:rPr>
            </a:br>
            <a:endParaRPr sz="1300" dirty="0">
              <a:solidFill>
                <a:srgbClr val="9900FF"/>
              </a:solidFill>
            </a:endParaRPr>
          </a:p>
          <a:p>
            <a:pPr marL="0" lvl="0" indent="0" algn="just" rtl="0">
              <a:spcBef>
                <a:spcPts val="0"/>
              </a:spcBef>
              <a:spcAft>
                <a:spcPts val="0"/>
              </a:spcAft>
              <a:buNone/>
            </a:pPr>
            <a:endParaRPr sz="1600" dirty="0">
              <a:solidFill>
                <a:srgbClr val="333333"/>
              </a:solidFill>
            </a:endParaRPr>
          </a:p>
        </p:txBody>
      </p:sp>
      <p:sp>
        <p:nvSpPr>
          <p:cNvPr id="113" name="Google Shape;113;p18"/>
          <p:cNvSpPr txBox="1"/>
          <p:nvPr/>
        </p:nvSpPr>
        <p:spPr>
          <a:xfrm>
            <a:off x="630000" y="4257531"/>
            <a:ext cx="5386500" cy="2156100"/>
          </a:xfrm>
          <a:prstGeom prst="rect">
            <a:avLst/>
          </a:prstGeom>
          <a:noFill/>
          <a:ln>
            <a:noFill/>
          </a:ln>
        </p:spPr>
        <p:txBody>
          <a:bodyPr spcFirstLastPara="1" wrap="square" lIns="91425" tIns="91425" rIns="91425" bIns="91425" anchor="t" anchorCtr="0">
            <a:noAutofit/>
          </a:bodyPr>
          <a:lstStyle/>
          <a:p>
            <a:pPr lvl="0"/>
            <a:r>
              <a:rPr lang="fr-FR" sz="1800" b="1" u="sng" dirty="0">
                <a:solidFill>
                  <a:srgbClr val="000091"/>
                </a:solidFill>
              </a:rPr>
              <a:t>EPS Suivi + : </a:t>
            </a:r>
            <a:r>
              <a:rPr lang="fr-FR" sz="1600" b="1" dirty="0">
                <a:solidFill>
                  <a:schemeClr val="tx1"/>
                </a:solidFill>
              </a:rPr>
              <a:t>Suivi de séquences sur l’année et sur les années pour l’équipe et pour l’élève.</a:t>
            </a:r>
            <a:br>
              <a:rPr lang="fr-FR" sz="1600" b="1" dirty="0">
                <a:solidFill>
                  <a:schemeClr val="tx1"/>
                </a:solidFill>
              </a:rPr>
            </a:br>
            <a:r>
              <a:rPr lang="fr-FR" sz="1600" dirty="0">
                <a:solidFill>
                  <a:schemeClr val="tx1"/>
                </a:solidFill>
              </a:rPr>
              <a:t>Pour l’enseignant d’EPS et son équipe, trois classeurs Excel entièrement paramétrables. Les « applications mobiles » EPS Suivi + de chaque classe vont alimenter, les deux autres classeurs : EPS Suivi Equipe et Suivi Elève. Utilisation de Nuage et Excel gratuit enseignant</a:t>
            </a:r>
            <a:br>
              <a:rPr lang="fr-FR" sz="1600" b="1" dirty="0">
                <a:solidFill>
                  <a:schemeClr val="tx1"/>
                </a:solidFill>
              </a:rPr>
            </a:br>
            <a:r>
              <a:rPr lang="fr-FR" sz="1200" b="1" dirty="0">
                <a:solidFill>
                  <a:srgbClr val="000091"/>
                </a:solidFill>
                <a:highlight>
                  <a:schemeClr val="lt1"/>
                </a:highlight>
                <a:hlinkClick r:id="rId5">
                  <a:extLst>
                    <a:ext uri="{A12FA001-AC4F-418D-AE19-62706E023703}">
                      <ahyp:hlinkClr xmlns:ahyp="http://schemas.microsoft.com/office/drawing/2018/hyperlinkcolor" val="tx"/>
                    </a:ext>
                  </a:extLst>
                </a:hlinkClick>
              </a:rPr>
              <a:t>Lien site académique EPS Suivi +</a:t>
            </a:r>
            <a:endParaRPr lang="fr-FR" sz="1200" b="1" dirty="0">
              <a:solidFill>
                <a:srgbClr val="000091"/>
              </a:solidFill>
              <a:highlight>
                <a:schemeClr val="lt1"/>
              </a:highlight>
            </a:endParaRPr>
          </a:p>
          <a:p>
            <a:pPr marL="0" lvl="0" indent="0" rtl="0">
              <a:spcBef>
                <a:spcPts val="0"/>
              </a:spcBef>
              <a:spcAft>
                <a:spcPts val="0"/>
              </a:spcAft>
              <a:buClr>
                <a:schemeClr val="dk1"/>
              </a:buClr>
              <a:buSzPts val="1100"/>
              <a:buFont typeface="Arial"/>
              <a:buNone/>
            </a:pPr>
            <a:r>
              <a:rPr lang="fr-FR" sz="1200" b="1" u="sng" dirty="0">
                <a:solidFill>
                  <a:srgbClr val="000091"/>
                </a:solidFill>
                <a:hlinkClick r:id="rId6">
                  <a:extLst>
                    <a:ext uri="{A12FA001-AC4F-418D-AE19-62706E023703}">
                      <ahyp:hlinkClr xmlns:ahyp="http://schemas.microsoft.com/office/drawing/2018/hyperlinkcolor" val="tx"/>
                    </a:ext>
                  </a:extLst>
                </a:hlinkClick>
              </a:rPr>
              <a:t>Lien </a:t>
            </a:r>
            <a:r>
              <a:rPr lang="fr-FR" sz="1200" b="1" u="sng" dirty="0" err="1">
                <a:solidFill>
                  <a:srgbClr val="000091"/>
                </a:solidFill>
                <a:hlinkClick r:id="rId6">
                  <a:extLst>
                    <a:ext uri="{A12FA001-AC4F-418D-AE19-62706E023703}">
                      <ahyp:hlinkClr xmlns:ahyp="http://schemas.microsoft.com/office/drawing/2018/hyperlinkcolor" val="tx"/>
                    </a:ext>
                  </a:extLst>
                </a:hlinkClick>
              </a:rPr>
              <a:t>édubase</a:t>
            </a:r>
            <a:endParaRPr sz="1300" b="1" dirty="0">
              <a:solidFill>
                <a:srgbClr val="000091"/>
              </a:solidFill>
            </a:endParaRPr>
          </a:p>
          <a:p>
            <a:pPr marL="0" lvl="0" indent="0" algn="just" rtl="0">
              <a:spcBef>
                <a:spcPts val="0"/>
              </a:spcBef>
              <a:spcAft>
                <a:spcPts val="0"/>
              </a:spcAft>
              <a:buNone/>
            </a:pPr>
            <a:endParaRPr sz="1600" dirty="0">
              <a:solidFill>
                <a:srgbClr val="333333"/>
              </a:solidFill>
            </a:endParaRPr>
          </a:p>
        </p:txBody>
      </p:sp>
      <p:sp>
        <p:nvSpPr>
          <p:cNvPr id="114" name="Google Shape;114;p18"/>
          <p:cNvSpPr txBox="1"/>
          <p:nvPr/>
        </p:nvSpPr>
        <p:spPr>
          <a:xfrm>
            <a:off x="6246302" y="4190411"/>
            <a:ext cx="5386500" cy="2156100"/>
          </a:xfrm>
          <a:prstGeom prst="rect">
            <a:avLst/>
          </a:prstGeom>
          <a:noFill/>
          <a:ln>
            <a:noFill/>
          </a:ln>
        </p:spPr>
        <p:txBody>
          <a:bodyPr spcFirstLastPara="1" wrap="square" lIns="91425" tIns="91425" rIns="91425" bIns="91425" anchor="t" anchorCtr="0">
            <a:noAutofit/>
          </a:bodyPr>
          <a:lstStyle/>
          <a:p>
            <a:pPr lvl="0"/>
            <a:r>
              <a:rPr lang="fr-FR" sz="1800" b="1" u="sng" dirty="0">
                <a:solidFill>
                  <a:srgbClr val="000091"/>
                </a:solidFill>
              </a:rPr>
              <a:t>Une éducation au choix en EPS : </a:t>
            </a:r>
            <a:r>
              <a:rPr lang="fr-FR" sz="1600" b="1" dirty="0">
                <a:solidFill>
                  <a:schemeClr val="tx1"/>
                </a:solidFill>
              </a:rPr>
              <a:t>Les élèves opèrent des choix  réfléchis de situations de leçon en leçon qu’ils consignent dans leur ENT (activité « devoir  ») </a:t>
            </a:r>
            <a:r>
              <a:rPr lang="fr-FR" sz="1600" dirty="0">
                <a:solidFill>
                  <a:schemeClr val="tx1"/>
                </a:solidFill>
              </a:rPr>
              <a:t>Création d’un diaporama interactif pour une exploitation élève hors connexion en classe et/ou via son ENT (Hybridation). Associé aux « fiches de suivi et d’aiguillage » il a pour ambition de permettre aux élèves de définir et d’ajuster leur projet de transformation. </a:t>
            </a:r>
            <a:br>
              <a:rPr lang="fr-FR" sz="1600" b="1" dirty="0">
                <a:solidFill>
                  <a:schemeClr val="tx1"/>
                </a:solidFill>
              </a:rPr>
            </a:br>
            <a:r>
              <a:rPr lang="fr-FR" sz="1200" b="1" dirty="0">
                <a:solidFill>
                  <a:srgbClr val="000091"/>
                </a:solidFill>
                <a:hlinkClick r:id="rId7">
                  <a:extLst>
                    <a:ext uri="{A12FA001-AC4F-418D-AE19-62706E023703}">
                      <ahyp:hlinkClr xmlns:ahyp="http://schemas.microsoft.com/office/drawing/2018/hyperlinkcolor" val="tx"/>
                    </a:ext>
                  </a:extLst>
                </a:hlinkClick>
              </a:rPr>
              <a:t>Lien site académique une éducation au choix en EPS </a:t>
            </a:r>
            <a:endParaRPr lang="fr-FR" sz="1000" b="1" dirty="0">
              <a:solidFill>
                <a:srgbClr val="000091"/>
              </a:solidFill>
            </a:endParaRPr>
          </a:p>
          <a:p>
            <a:pPr marL="0" lvl="0" indent="0" algn="just" rtl="0">
              <a:spcBef>
                <a:spcPts val="0"/>
              </a:spcBef>
              <a:spcAft>
                <a:spcPts val="0"/>
              </a:spcAft>
              <a:buNone/>
            </a:pPr>
            <a:endParaRPr sz="1600" dirty="0">
              <a:solidFill>
                <a:srgbClr val="333333"/>
              </a:solidFill>
            </a:endParaRPr>
          </a:p>
        </p:txBody>
      </p:sp>
      <p:pic>
        <p:nvPicPr>
          <p:cNvPr id="10" name="Image 9">
            <a:extLst>
              <a:ext uri="{FF2B5EF4-FFF2-40B4-BE49-F238E27FC236}">
                <a16:creationId xmlns:a16="http://schemas.microsoft.com/office/drawing/2014/main" id="{C9577022-0708-4FD6-9D1E-47C8AE4B2BBA}"/>
              </a:ext>
            </a:extLst>
          </p:cNvPr>
          <p:cNvPicPr>
            <a:picLocks noChangeAspect="1"/>
          </p:cNvPicPr>
          <p:nvPr/>
        </p:nvPicPr>
        <p:blipFill>
          <a:blip r:embed="rId8"/>
          <a:stretch>
            <a:fillRect/>
          </a:stretch>
        </p:blipFill>
        <p:spPr>
          <a:xfrm>
            <a:off x="630000" y="176165"/>
            <a:ext cx="1267827" cy="119324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9"/>
        <p:cNvGrpSpPr/>
        <p:nvPr/>
      </p:nvGrpSpPr>
      <p:grpSpPr>
        <a:xfrm>
          <a:off x="0" y="0"/>
          <a:ext cx="0" cy="0"/>
          <a:chOff x="0" y="0"/>
          <a:chExt cx="0" cy="0"/>
        </a:xfrm>
      </p:grpSpPr>
      <p:sp>
        <p:nvSpPr>
          <p:cNvPr id="120" name="Google Shape;120;p19"/>
          <p:cNvSpPr/>
          <p:nvPr/>
        </p:nvSpPr>
        <p:spPr>
          <a:xfrm>
            <a:off x="647275" y="1572900"/>
            <a:ext cx="10932000" cy="4602817"/>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None/>
            </a:pPr>
            <a:endParaRPr sz="1800" dirty="0">
              <a:solidFill>
                <a:schemeClr val="dk1"/>
              </a:solidFill>
            </a:endParaRPr>
          </a:p>
          <a:p>
            <a:pPr marL="630000" marR="667062" lvl="0" indent="0" algn="just" rtl="0">
              <a:lnSpc>
                <a:spcPct val="115000"/>
              </a:lnSpc>
              <a:spcBef>
                <a:spcPts val="0"/>
              </a:spcBef>
              <a:spcAft>
                <a:spcPts val="0"/>
              </a:spcAft>
              <a:buNone/>
            </a:pPr>
            <a:r>
              <a:rPr lang="fr-FR" sz="1600" dirty="0">
                <a:solidFill>
                  <a:schemeClr val="dk1"/>
                </a:solidFill>
                <a:highlight>
                  <a:srgbClr val="FFFFFF"/>
                </a:highlight>
              </a:rPr>
              <a:t>Les travaux de recherche montrent que le recours au numérique n’a pas automatiquement un effet positif sur les apprentissages des élèves. Il peut, en revanche, faciliter certaines approches pédagogiques, voire rendre possibles certaines activités qui favorisent un apprentissage. La revue de la littérature scientifique menée par le </a:t>
            </a:r>
            <a:r>
              <a:rPr lang="fr-FR" sz="1600" dirty="0" err="1">
                <a:solidFill>
                  <a:schemeClr val="dk1"/>
                </a:solidFill>
                <a:highlight>
                  <a:srgbClr val="FFFFFF"/>
                </a:highlight>
              </a:rPr>
              <a:t>Cnesco</a:t>
            </a:r>
            <a:r>
              <a:rPr lang="fr-FR" sz="1600" dirty="0">
                <a:solidFill>
                  <a:schemeClr val="dk1"/>
                </a:solidFill>
                <a:highlight>
                  <a:srgbClr val="FFFFFF"/>
                </a:highlight>
              </a:rPr>
              <a:t> – inédite par son ampleur – montre que les apports du numérique dépendent des disciplines scolaires et des fonctions pédagogiques mises en œuvre. </a:t>
            </a:r>
            <a:r>
              <a:rPr lang="fr-FR" dirty="0">
                <a:solidFill>
                  <a:schemeClr val="dk1"/>
                </a:solidFill>
                <a:highlight>
                  <a:srgbClr val="FFFFFF"/>
                </a:highlight>
              </a:rPr>
              <a:t>(1)</a:t>
            </a:r>
            <a:endParaRPr dirty="0">
              <a:solidFill>
                <a:schemeClr val="dk1"/>
              </a:solidFill>
              <a:highlight>
                <a:srgbClr val="FFFFFF"/>
              </a:highlight>
            </a:endParaRPr>
          </a:p>
          <a:p>
            <a:pPr lvl="0">
              <a:lnSpc>
                <a:spcPct val="115000"/>
              </a:lnSpc>
              <a:spcBef>
                <a:spcPts val="1700"/>
              </a:spcBef>
            </a:pPr>
            <a:r>
              <a:rPr lang="fr-FR" sz="2000" dirty="0">
                <a:solidFill>
                  <a:schemeClr val="dk1"/>
                </a:solidFill>
                <a:highlight>
                  <a:srgbClr val="FFFFFF"/>
                </a:highlight>
              </a:rPr>
              <a:t>Dans la slide suivante, notre groupe </a:t>
            </a:r>
            <a:r>
              <a:rPr lang="fr-FR" sz="2000" dirty="0" err="1">
                <a:solidFill>
                  <a:schemeClr val="dk1"/>
                </a:solidFill>
                <a:highlight>
                  <a:srgbClr val="FFFFFF"/>
                </a:highlight>
              </a:rPr>
              <a:t>TraAM</a:t>
            </a:r>
            <a:r>
              <a:rPr lang="fr-FR" sz="2000" dirty="0">
                <a:solidFill>
                  <a:schemeClr val="dk1"/>
                </a:solidFill>
                <a:highlight>
                  <a:srgbClr val="FFFFFF"/>
                </a:highlight>
              </a:rPr>
              <a:t> EPS exprime ses ressentis en ce qui concerne les apports du numérique dans le contexte particulier de ses expérimentations. </a:t>
            </a:r>
            <a:br>
              <a:rPr lang="fr-FR" sz="2000" dirty="0">
                <a:solidFill>
                  <a:schemeClr val="dk1"/>
                </a:solidFill>
                <a:highlight>
                  <a:srgbClr val="FFFFFF"/>
                </a:highlight>
              </a:rPr>
            </a:br>
            <a:r>
              <a:rPr lang="fr-FR" sz="2000" dirty="0">
                <a:solidFill>
                  <a:schemeClr val="dk1"/>
                </a:solidFill>
                <a:highlight>
                  <a:srgbClr val="FFFFFF"/>
                </a:highlight>
              </a:rPr>
              <a:t>Nous nous positionnons par rapport aux fonctions pédagogiques mobilisées parmi celles identifiées dans le rapport du CNESCO. </a:t>
            </a:r>
          </a:p>
          <a:p>
            <a:pPr lvl="0" algn="just">
              <a:lnSpc>
                <a:spcPct val="115000"/>
              </a:lnSpc>
              <a:spcBef>
                <a:spcPts val="1700"/>
              </a:spcBef>
            </a:pPr>
            <a:r>
              <a:rPr lang="fr-FR" dirty="0">
                <a:solidFill>
                  <a:srgbClr val="222222"/>
                </a:solidFill>
                <a:highlight>
                  <a:srgbClr val="FFFFFF"/>
                </a:highlight>
              </a:rPr>
              <a:t>Tricot, A., &amp; </a:t>
            </a:r>
            <a:r>
              <a:rPr lang="fr-FR" dirty="0" err="1">
                <a:solidFill>
                  <a:srgbClr val="222222"/>
                </a:solidFill>
                <a:highlight>
                  <a:srgbClr val="FFFFFF"/>
                </a:highlight>
              </a:rPr>
              <a:t>Chesné</a:t>
            </a:r>
            <a:r>
              <a:rPr lang="fr-FR" dirty="0">
                <a:solidFill>
                  <a:srgbClr val="222222"/>
                </a:solidFill>
                <a:highlight>
                  <a:srgbClr val="FFFFFF"/>
                </a:highlight>
              </a:rPr>
              <a:t>, J. F. (2020). </a:t>
            </a:r>
            <a:r>
              <a:rPr lang="fr-FR" i="1" dirty="0">
                <a:solidFill>
                  <a:srgbClr val="222222"/>
                </a:solidFill>
                <a:highlight>
                  <a:srgbClr val="FFFFFF"/>
                </a:highlight>
              </a:rPr>
              <a:t>Numérique et apprentissages scolaires: rapport de synthèse</a:t>
            </a:r>
            <a:r>
              <a:rPr lang="fr-FR" dirty="0">
                <a:solidFill>
                  <a:srgbClr val="222222"/>
                </a:solidFill>
                <a:highlight>
                  <a:srgbClr val="FFFFFF"/>
                </a:highlight>
              </a:rPr>
              <a:t> (Doctoral dissertation, Centre national d’étude des systèmes scolaires (</a:t>
            </a:r>
            <a:r>
              <a:rPr lang="fr-FR" dirty="0" err="1">
                <a:solidFill>
                  <a:srgbClr val="222222"/>
                </a:solidFill>
                <a:highlight>
                  <a:srgbClr val="FFFFFF"/>
                </a:highlight>
              </a:rPr>
              <a:t>Cnesco</a:t>
            </a:r>
            <a:r>
              <a:rPr lang="fr-FR" dirty="0">
                <a:solidFill>
                  <a:srgbClr val="222222"/>
                </a:solidFill>
                <a:highlight>
                  <a:srgbClr val="FFFFFF"/>
                </a:highlight>
              </a:rPr>
              <a:t>); Conservatoire national des arts et métiers (Cnam)). En ligne consulté le 29 avril 2024 </a:t>
            </a:r>
            <a:r>
              <a:rPr lang="fr-FR" u="sng" dirty="0">
                <a:solidFill>
                  <a:schemeClr val="hlink"/>
                </a:solidFill>
                <a:hlinkClick r:id="rId3"/>
              </a:rPr>
              <a:t>https://cnam.hal.science/hal-03234523/document</a:t>
            </a:r>
            <a:endParaRPr dirty="0">
              <a:solidFill>
                <a:schemeClr val="dk1"/>
              </a:solidFill>
              <a:highlight>
                <a:srgbClr val="FFFFFF"/>
              </a:highlight>
            </a:endParaRPr>
          </a:p>
          <a:p>
            <a:pPr marL="0" lvl="0" indent="0" algn="just" rtl="0">
              <a:spcBef>
                <a:spcPts val="1700"/>
              </a:spcBef>
              <a:spcAft>
                <a:spcPts val="0"/>
              </a:spcAft>
              <a:buNone/>
            </a:pPr>
            <a:endParaRPr sz="1800" dirty="0">
              <a:solidFill>
                <a:srgbClr val="2424FF"/>
              </a:solidFill>
            </a:endParaRPr>
          </a:p>
          <a:p>
            <a:pPr marL="0" marR="0" lvl="0" indent="0" algn="just" rtl="0">
              <a:spcBef>
                <a:spcPts val="600"/>
              </a:spcBef>
              <a:spcAft>
                <a:spcPts val="0"/>
              </a:spcAft>
              <a:buNone/>
            </a:pPr>
            <a:endParaRPr sz="1600" dirty="0">
              <a:solidFill>
                <a:srgbClr val="FFFFFF"/>
              </a:solidFill>
            </a:endParaRPr>
          </a:p>
        </p:txBody>
      </p:sp>
      <p:sp>
        <p:nvSpPr>
          <p:cNvPr id="121" name="Google Shape;121;p19"/>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3" name="Google Shape;123;p19"/>
          <p:cNvSpPr txBox="1"/>
          <p:nvPr/>
        </p:nvSpPr>
        <p:spPr>
          <a:xfrm>
            <a:off x="2131656" y="325200"/>
            <a:ext cx="9430219"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dirty="0">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dirty="0">
              <a:solidFill>
                <a:srgbClr val="2424FF"/>
              </a:solidFill>
            </a:endParaRPr>
          </a:p>
          <a:p>
            <a:pPr marL="0" lvl="0" indent="0" rtl="0">
              <a:spcBef>
                <a:spcPts val="0"/>
              </a:spcBef>
              <a:spcAft>
                <a:spcPts val="0"/>
              </a:spcAft>
              <a:buClr>
                <a:schemeClr val="dk1"/>
              </a:buClr>
              <a:buFont typeface="Arial"/>
              <a:buNone/>
            </a:pPr>
            <a:r>
              <a:rPr lang="fr-FR" sz="2000" b="1" dirty="0">
                <a:solidFill>
                  <a:srgbClr val="000091"/>
                </a:solidFill>
              </a:rPr>
              <a:t>Apports </a:t>
            </a:r>
            <a:r>
              <a:rPr lang="fr-FR" sz="2000" b="1">
                <a:solidFill>
                  <a:srgbClr val="000091"/>
                </a:solidFill>
              </a:rPr>
              <a:t>et plus-value </a:t>
            </a:r>
            <a:r>
              <a:rPr lang="fr-FR" sz="2000" b="1" dirty="0">
                <a:solidFill>
                  <a:srgbClr val="000091"/>
                </a:solidFill>
              </a:rPr>
              <a:t>de l’usage du numérique pour apprendre et enseigner</a:t>
            </a:r>
            <a:endParaRPr sz="2000" b="1" i="0" u="none" strike="noStrike" cap="none" dirty="0">
              <a:solidFill>
                <a:srgbClr val="2424FF"/>
              </a:solidFill>
            </a:endParaRPr>
          </a:p>
        </p:txBody>
      </p:sp>
      <p:pic>
        <p:nvPicPr>
          <p:cNvPr id="6" name="Image 5">
            <a:extLst>
              <a:ext uri="{FF2B5EF4-FFF2-40B4-BE49-F238E27FC236}">
                <a16:creationId xmlns:a16="http://schemas.microsoft.com/office/drawing/2014/main" id="{1DA87F99-743A-4ACB-B536-D7A5E16B5085}"/>
              </a:ext>
            </a:extLst>
          </p:cNvPr>
          <p:cNvPicPr>
            <a:picLocks noChangeAspect="1"/>
          </p:cNvPicPr>
          <p:nvPr/>
        </p:nvPicPr>
        <p:blipFill>
          <a:blip r:embed="rId4"/>
          <a:stretch>
            <a:fillRect/>
          </a:stretch>
        </p:blipFill>
        <p:spPr>
          <a:xfrm>
            <a:off x="755552" y="379652"/>
            <a:ext cx="1267827" cy="119324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8"/>
        <p:cNvGrpSpPr/>
        <p:nvPr/>
      </p:nvGrpSpPr>
      <p:grpSpPr>
        <a:xfrm>
          <a:off x="0" y="0"/>
          <a:ext cx="0" cy="0"/>
          <a:chOff x="0" y="0"/>
          <a:chExt cx="0" cy="0"/>
        </a:xfrm>
      </p:grpSpPr>
      <p:sp>
        <p:nvSpPr>
          <p:cNvPr id="129" name="Google Shape;129;p20"/>
          <p:cNvSpPr/>
          <p:nvPr/>
        </p:nvSpPr>
        <p:spPr>
          <a:xfrm>
            <a:off x="647275" y="1572900"/>
            <a:ext cx="10932000" cy="5373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endParaRPr sz="1600">
              <a:solidFill>
                <a:schemeClr val="dk1"/>
              </a:solidFill>
              <a:highlight>
                <a:srgbClr val="FFFFFF"/>
              </a:highlight>
            </a:endParaRPr>
          </a:p>
          <a:p>
            <a:pPr marL="0" lvl="0" indent="0" algn="just" rtl="0">
              <a:spcBef>
                <a:spcPts val="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30" name="Google Shape;130;p20"/>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2" name="Google Shape;132;p20"/>
          <p:cNvSpPr txBox="1"/>
          <p:nvPr/>
        </p:nvSpPr>
        <p:spPr>
          <a:xfrm>
            <a:off x="1945385" y="325200"/>
            <a:ext cx="961649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dirty="0">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dirty="0">
              <a:solidFill>
                <a:srgbClr val="2424FF"/>
              </a:solidFill>
            </a:endParaRPr>
          </a:p>
          <a:p>
            <a:pPr marL="0" lvl="0" indent="0" algn="just" rtl="0">
              <a:spcBef>
                <a:spcPts val="0"/>
              </a:spcBef>
              <a:spcAft>
                <a:spcPts val="0"/>
              </a:spcAft>
              <a:buClr>
                <a:schemeClr val="dk1"/>
              </a:buClr>
              <a:buFont typeface="Arial"/>
              <a:buNone/>
            </a:pPr>
            <a:r>
              <a:rPr lang="fr-FR" sz="2300" b="1" dirty="0">
                <a:solidFill>
                  <a:srgbClr val="000091"/>
                </a:solidFill>
              </a:rPr>
              <a:t>Apports de l’usage du numérique pour apprendre et enseigner</a:t>
            </a:r>
            <a:endParaRPr sz="2300" b="1" i="0" u="none" strike="noStrike" cap="none" dirty="0">
              <a:solidFill>
                <a:srgbClr val="2424FF"/>
              </a:solidFill>
            </a:endParaRPr>
          </a:p>
        </p:txBody>
      </p:sp>
      <p:graphicFrame>
        <p:nvGraphicFramePr>
          <p:cNvPr id="133" name="Google Shape;133;p20"/>
          <p:cNvGraphicFramePr/>
          <p:nvPr>
            <p:extLst>
              <p:ext uri="{D42A27DB-BD31-4B8C-83A1-F6EECF244321}">
                <p14:modId xmlns:p14="http://schemas.microsoft.com/office/powerpoint/2010/main" val="231547132"/>
              </p:ext>
            </p:extLst>
          </p:nvPr>
        </p:nvGraphicFramePr>
        <p:xfrm>
          <a:off x="612726" y="1496383"/>
          <a:ext cx="11147866" cy="5181390"/>
        </p:xfrm>
        <a:graphic>
          <a:graphicData uri="http://schemas.openxmlformats.org/drawingml/2006/table">
            <a:tbl>
              <a:tblPr>
                <a:noFill/>
                <a:tableStyleId>{2A0D5086-7501-4F59-A616-A643D17F919C}</a:tableStyleId>
              </a:tblPr>
              <a:tblGrid>
                <a:gridCol w="5155028">
                  <a:extLst>
                    <a:ext uri="{9D8B030D-6E8A-4147-A177-3AD203B41FA5}">
                      <a16:colId xmlns:a16="http://schemas.microsoft.com/office/drawing/2014/main" val="20000"/>
                    </a:ext>
                  </a:extLst>
                </a:gridCol>
                <a:gridCol w="5992838">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Clr>
                          <a:schemeClr val="dk1"/>
                        </a:buClr>
                        <a:buFont typeface="Arial"/>
                        <a:buNone/>
                      </a:pPr>
                      <a:r>
                        <a:rPr lang="fr-FR" sz="1600" b="1"/>
                        <a:t>Usage du numérique pour</a:t>
                      </a:r>
                      <a:endParaRPr sz="1600" b="1"/>
                    </a:p>
                  </a:txBody>
                  <a:tcPr marL="91425" marR="91425" marT="91425" marB="91425"/>
                </a:tc>
                <a:tc>
                  <a:txBody>
                    <a:bodyPr/>
                    <a:lstStyle/>
                    <a:p>
                      <a:pPr marL="0" lvl="0" indent="0" algn="l" rtl="0">
                        <a:spcBef>
                          <a:spcPts val="0"/>
                        </a:spcBef>
                        <a:spcAft>
                          <a:spcPts val="0"/>
                        </a:spcAft>
                        <a:buNone/>
                      </a:pPr>
                      <a:r>
                        <a:rPr lang="fr-FR" b="1" dirty="0"/>
                        <a:t>Ressenti des enseignants </a:t>
                      </a:r>
                      <a:endParaRPr b="1" dirty="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Clr>
                          <a:schemeClr val="dk1"/>
                        </a:buClr>
                        <a:buSzPts val="1100"/>
                        <a:buFont typeface="Arial"/>
                        <a:buNone/>
                      </a:pPr>
                      <a:r>
                        <a:rPr lang="fr-FR" sz="1600">
                          <a:solidFill>
                            <a:srgbClr val="222222"/>
                          </a:solidFill>
                        </a:rPr>
                        <a:t>Rechercher de l’information </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dirty="0"/>
                        <a:t>Apport modéré, </a:t>
                      </a:r>
                      <a:r>
                        <a:rPr lang="fr-FR" u="sng" dirty="0"/>
                        <a:t>hormis en classe </a:t>
                      </a:r>
                      <a:r>
                        <a:rPr lang="fr-FR" dirty="0"/>
                        <a:t>avec un guidage ou un accompagnement des élèves (qui dépend de leurs caractéristiques et du moment dans la séquence) à l’utilisation des outils proposés</a:t>
                      </a: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Clr>
                          <a:schemeClr val="dk1"/>
                        </a:buClr>
                        <a:buFont typeface="Arial"/>
                        <a:buNone/>
                      </a:pPr>
                      <a:r>
                        <a:rPr lang="fr-FR" sz="1600">
                          <a:solidFill>
                            <a:srgbClr val="222222"/>
                          </a:solidFill>
                        </a:rPr>
                        <a:t>Présenter de l’information</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dirty="0"/>
                        <a:t>Positif dans l’ensemble mais à adapter selon les caractéristiques de ses élèves (entre guidage et accompagnement) : documents qui présente une modélisation des progrès et choix des élèves</a:t>
                      </a:r>
                      <a:endParaRPr dirty="0"/>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Clr>
                          <a:schemeClr val="dk1"/>
                        </a:buClr>
                        <a:buFont typeface="Arial"/>
                        <a:buNone/>
                      </a:pPr>
                      <a:r>
                        <a:rPr lang="fr-FR" sz="1600">
                          <a:solidFill>
                            <a:srgbClr val="222222"/>
                          </a:solidFill>
                        </a:rPr>
                        <a:t>Résoudre des problèmes et calculer</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dirty="0"/>
                        <a:t>Très positif, notamment dans les champs d’apprentissage 1, 4 et 5</a:t>
                      </a:r>
                      <a:endParaRPr dirty="0"/>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Clr>
                          <a:schemeClr val="dk1"/>
                        </a:buClr>
                        <a:buFont typeface="Arial"/>
                        <a:buNone/>
                      </a:pPr>
                      <a:r>
                        <a:rPr lang="fr-FR" sz="1600" dirty="0">
                          <a:solidFill>
                            <a:srgbClr val="222222"/>
                          </a:solidFill>
                        </a:rPr>
                        <a:t>S’entraîner Apprendre à distance </a:t>
                      </a:r>
                      <a:endParaRPr sz="1600" dirty="0">
                        <a:solidFill>
                          <a:srgbClr val="222222"/>
                        </a:solidFill>
                      </a:endParaRPr>
                    </a:p>
                  </a:txBody>
                  <a:tcPr marL="91425" marR="91425" marT="91425" marB="91425"/>
                </a:tc>
                <a:tc>
                  <a:txBody>
                    <a:bodyPr/>
                    <a:lstStyle/>
                    <a:p>
                      <a:pPr marL="0" lvl="0" indent="0" algn="l" rtl="0">
                        <a:spcBef>
                          <a:spcPts val="0"/>
                        </a:spcBef>
                        <a:spcAft>
                          <a:spcPts val="0"/>
                        </a:spcAft>
                        <a:buNone/>
                      </a:pPr>
                      <a:r>
                        <a:rPr lang="fr-FR" dirty="0"/>
                        <a:t>Apport modéré. Point de vigilance : proposer des activités courtes et relativement simples (capsule, qcm, tableur collaboratif, activité « devoir », H5p, …)</a:t>
                      </a:r>
                      <a:endParaRPr dirty="0"/>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Clr>
                          <a:schemeClr val="dk1"/>
                        </a:buClr>
                        <a:buFont typeface="Arial"/>
                        <a:buNone/>
                      </a:pPr>
                      <a:r>
                        <a:rPr lang="fr-FR" sz="1600">
                          <a:solidFill>
                            <a:srgbClr val="222222"/>
                          </a:solidFill>
                        </a:rPr>
                        <a:t>Évaluer, s’autoévaluer, suivre les progrès et les difficultés </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dirty="0"/>
                        <a:t>Les « Feedbacks » s’ils sont associés à une proposition de situations nouvelles ou de conseils sont plus efficaces. Soit l’outil permet à l’élève de construire ou </a:t>
                      </a:r>
                      <a:r>
                        <a:rPr lang="fr-FR" dirty="0" err="1"/>
                        <a:t>co</a:t>
                      </a:r>
                      <a:r>
                        <a:rPr lang="fr-FR" dirty="0"/>
                        <a:t> construire son projet de transformation, soit il « libère » l’enseignant pour guider moins et accompagner plus.</a:t>
                      </a:r>
                      <a:endParaRPr dirty="0"/>
                    </a:p>
                  </a:txBody>
                  <a:tcPr marL="91425" marR="91425" marT="91425" marB="91425"/>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Clr>
                          <a:schemeClr val="dk1"/>
                        </a:buClr>
                        <a:buFont typeface="Arial"/>
                        <a:buNone/>
                      </a:pPr>
                      <a:r>
                        <a:rPr lang="fr-FR" sz="1600" dirty="0">
                          <a:solidFill>
                            <a:srgbClr val="222222"/>
                          </a:solidFill>
                        </a:rPr>
                        <a:t>Faciliter l’apprentissage des élèves à besoins éducatifs particuliers</a:t>
                      </a:r>
                      <a:endParaRPr sz="1600" dirty="0">
                        <a:solidFill>
                          <a:srgbClr val="222222"/>
                        </a:solidFill>
                      </a:endParaRPr>
                    </a:p>
                  </a:txBody>
                  <a:tcPr marL="91425" marR="91425" marT="91425" marB="91425"/>
                </a:tc>
                <a:tc>
                  <a:txBody>
                    <a:bodyPr/>
                    <a:lstStyle/>
                    <a:p>
                      <a:pPr marL="0" lvl="0" indent="0" algn="l" rtl="0">
                        <a:spcBef>
                          <a:spcPts val="0"/>
                        </a:spcBef>
                        <a:spcAft>
                          <a:spcPts val="0"/>
                        </a:spcAft>
                        <a:buNone/>
                      </a:pPr>
                      <a:r>
                        <a:rPr lang="fr-FR" dirty="0"/>
                        <a:t>Très positif de part les formes variées de Feedbacks (mise en forme conditionnelle, redirection, histogramme, conseil, son, écriture dictée,…) et l’ergonomie de travail des outils créés (RGPD, synchronisés)</a:t>
                      </a:r>
                      <a:endParaRPr dirty="0"/>
                    </a:p>
                  </a:txBody>
                  <a:tcPr marL="91425" marR="91425" marT="91425" marB="91425"/>
                </a:tc>
                <a:extLst>
                  <a:ext uri="{0D108BD9-81ED-4DB2-BD59-A6C34878D82A}">
                    <a16:rowId xmlns:a16="http://schemas.microsoft.com/office/drawing/2014/main" val="10006"/>
                  </a:ext>
                </a:extLst>
              </a:tr>
            </a:tbl>
          </a:graphicData>
        </a:graphic>
      </p:graphicFrame>
      <p:pic>
        <p:nvPicPr>
          <p:cNvPr id="7" name="Image 6">
            <a:extLst>
              <a:ext uri="{FF2B5EF4-FFF2-40B4-BE49-F238E27FC236}">
                <a16:creationId xmlns:a16="http://schemas.microsoft.com/office/drawing/2014/main" id="{06783C05-28AD-4B2E-9DFB-003E2DDB650B}"/>
              </a:ext>
            </a:extLst>
          </p:cNvPr>
          <p:cNvPicPr>
            <a:picLocks noChangeAspect="1"/>
          </p:cNvPicPr>
          <p:nvPr/>
        </p:nvPicPr>
        <p:blipFill>
          <a:blip r:embed="rId3"/>
          <a:stretch>
            <a:fillRect/>
          </a:stretch>
        </p:blipFill>
        <p:spPr>
          <a:xfrm>
            <a:off x="643009" y="254860"/>
            <a:ext cx="1267827" cy="119324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8"/>
        <p:cNvGrpSpPr/>
        <p:nvPr/>
      </p:nvGrpSpPr>
      <p:grpSpPr>
        <a:xfrm>
          <a:off x="0" y="0"/>
          <a:ext cx="0" cy="0"/>
          <a:chOff x="0" y="0"/>
          <a:chExt cx="0" cy="0"/>
        </a:xfrm>
      </p:grpSpPr>
      <p:sp>
        <p:nvSpPr>
          <p:cNvPr id="139" name="Google Shape;139;p21"/>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aphicFrame>
        <p:nvGraphicFramePr>
          <p:cNvPr id="141" name="Google Shape;141;p21"/>
          <p:cNvGraphicFramePr/>
          <p:nvPr>
            <p:extLst>
              <p:ext uri="{D42A27DB-BD31-4B8C-83A1-F6EECF244321}">
                <p14:modId xmlns:p14="http://schemas.microsoft.com/office/powerpoint/2010/main" val="2656716347"/>
              </p:ext>
            </p:extLst>
          </p:nvPr>
        </p:nvGraphicFramePr>
        <p:xfrm>
          <a:off x="952500" y="1619738"/>
          <a:ext cx="10287000" cy="4754700"/>
        </p:xfrm>
        <a:graphic>
          <a:graphicData uri="http://schemas.openxmlformats.org/drawingml/2006/table">
            <a:tbl>
              <a:tblPr>
                <a:noFill/>
                <a:tableStyleId>{2A0D5086-7501-4F59-A616-A643D17F919C}</a:tableStyleId>
              </a:tblPr>
              <a:tblGrid>
                <a:gridCol w="4913728">
                  <a:extLst>
                    <a:ext uri="{9D8B030D-6E8A-4147-A177-3AD203B41FA5}">
                      <a16:colId xmlns:a16="http://schemas.microsoft.com/office/drawing/2014/main" val="20000"/>
                    </a:ext>
                  </a:extLst>
                </a:gridCol>
                <a:gridCol w="5373272">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fr-FR" sz="1600" b="1" dirty="0"/>
                        <a:t>Usage du numérique pour</a:t>
                      </a:r>
                      <a:endParaRPr sz="1600" b="1"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fr-FR" b="1" dirty="0">
                          <a:solidFill>
                            <a:schemeClr val="dk1"/>
                          </a:solidFill>
                        </a:rPr>
                        <a:t>Ressenti des enseignants </a:t>
                      </a:r>
                      <a:endParaRPr dirty="0"/>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600" b="0" i="0" u="none" strike="noStrike" kern="0" cap="none" spc="0" normalizeH="0" baseline="0" noProof="0" dirty="0">
                          <a:ln>
                            <a:noFill/>
                          </a:ln>
                          <a:solidFill>
                            <a:srgbClr val="222222"/>
                          </a:solidFill>
                          <a:effectLst/>
                          <a:uLnTx/>
                          <a:uFillTx/>
                          <a:latin typeface="Arial"/>
                          <a:cs typeface="Arial"/>
                          <a:sym typeface="Arial"/>
                        </a:rPr>
                        <a:t>Produire un texte un document, seul ou à plusieurs</a:t>
                      </a:r>
                      <a:endParaRPr kumimoji="0" lang="fr-FR" sz="1200" b="0" i="0" u="none" strike="noStrike" kern="0" cap="none" spc="0" normalizeH="0" baseline="0" noProof="0" dirty="0">
                        <a:ln>
                          <a:noFill/>
                        </a:ln>
                        <a:solidFill>
                          <a:srgbClr val="222222"/>
                        </a:solidFill>
                        <a:effectLst/>
                        <a:uLnTx/>
                        <a:uFillTx/>
                        <a:latin typeface="Arial"/>
                        <a:cs typeface="Arial"/>
                        <a:sym typeface="Arial"/>
                      </a:endParaRPr>
                    </a:p>
                  </a:txBody>
                  <a:tcPr marL="91425" marR="91425" marT="91425" marB="91425"/>
                </a:tc>
                <a:tc>
                  <a:txBody>
                    <a:bodyPr/>
                    <a:lstStyle/>
                    <a:p>
                      <a:pPr marL="0" lvl="0" indent="0" algn="l" rtl="0">
                        <a:spcBef>
                          <a:spcPts val="0"/>
                        </a:spcBef>
                        <a:spcAft>
                          <a:spcPts val="0"/>
                        </a:spcAft>
                        <a:buNone/>
                      </a:pPr>
                      <a:r>
                        <a:rPr lang="fr-FR" dirty="0"/>
                        <a:t>Positif par l’utilisation de champs libres ou l’écriture collaborative. Principalement utilisé dans les champs d’apprentissages 3, 5 et 4.</a:t>
                      </a:r>
                      <a:endParaRPr dirty="0"/>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Clr>
                          <a:schemeClr val="dk1"/>
                        </a:buClr>
                        <a:buSzPts val="1100"/>
                        <a:buFont typeface="Arial"/>
                        <a:buNone/>
                      </a:pPr>
                      <a:r>
                        <a:rPr lang="fr-FR" sz="1600" dirty="0">
                          <a:solidFill>
                            <a:schemeClr val="dk1"/>
                          </a:solidFill>
                        </a:rPr>
                        <a:t>Regarder une vidéo, une animation</a:t>
                      </a:r>
                      <a:endParaRPr sz="1200" dirty="0">
                        <a:solidFill>
                          <a:schemeClr val="dk1"/>
                        </a:solidFill>
                      </a:endParaRPr>
                    </a:p>
                  </a:txBody>
                  <a:tcPr marL="91425" marR="91425" marT="91425" marB="91425"/>
                </a:tc>
                <a:tc>
                  <a:txBody>
                    <a:bodyPr/>
                    <a:lstStyle/>
                    <a:p>
                      <a:pPr marL="0" lvl="0" indent="0" algn="l" rtl="0">
                        <a:spcBef>
                          <a:spcPts val="0"/>
                        </a:spcBef>
                        <a:spcAft>
                          <a:spcPts val="0"/>
                        </a:spcAft>
                        <a:buNone/>
                      </a:pPr>
                      <a:r>
                        <a:rPr lang="fr-FR" dirty="0"/>
                        <a:t>Positif dès lors que la capsule créée cible clairement  le(s) contenu(s) pertinents voire qu’elle propose de l’interactivité (qcm, H5p, pour exemples)</a:t>
                      </a:r>
                      <a:endParaRPr dirty="0"/>
                    </a:p>
                  </a:txBody>
                  <a:tcPr marL="91425" marR="91425" marT="91425" marB="91425"/>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Clr>
                          <a:schemeClr val="dk1"/>
                        </a:buClr>
                        <a:buSzPts val="1100"/>
                        <a:buFont typeface="Arial"/>
                        <a:buNone/>
                      </a:pPr>
                      <a:r>
                        <a:rPr lang="fr-FR" sz="1600" dirty="0">
                          <a:solidFill>
                            <a:schemeClr val="dk1"/>
                          </a:solidFill>
                        </a:rPr>
                        <a:t>Regarder / lire un document multimédia</a:t>
                      </a:r>
                      <a:endParaRPr dirty="0">
                        <a:solidFill>
                          <a:schemeClr val="dk1"/>
                        </a:solidFill>
                      </a:endParaRPr>
                    </a:p>
                  </a:txBody>
                  <a:tcPr marL="91425" marR="91425" marT="91425" marB="91425"/>
                </a:tc>
                <a:tc>
                  <a:txBody>
                    <a:bodyPr/>
                    <a:lstStyle/>
                    <a:p>
                      <a:pPr marL="0" lvl="0" indent="0" algn="l" rtl="0">
                        <a:spcBef>
                          <a:spcPts val="0"/>
                        </a:spcBef>
                        <a:spcAft>
                          <a:spcPts val="0"/>
                        </a:spcAft>
                        <a:buNone/>
                      </a:pPr>
                      <a:r>
                        <a:rPr lang="fr-FR" dirty="0"/>
                        <a:t>Positif dès lors que le document, l’outil créé ou proposé cible explicitement le(s) contenu(s) et qu’il offre la possibilité à l’élève d’opérer des choix réfléchis, argumentés (qu’il viendra consigner dans sa fiche de suivi pour exemple).</a:t>
                      </a:r>
                    </a:p>
                  </a:txBody>
                  <a:tcPr marL="91425" marR="91425" marT="91425" marB="91425"/>
                </a:tc>
                <a:extLst>
                  <a:ext uri="{0D108BD9-81ED-4DB2-BD59-A6C34878D82A}">
                    <a16:rowId xmlns:a16="http://schemas.microsoft.com/office/drawing/2014/main" val="10007"/>
                  </a:ext>
                </a:extLst>
              </a:tr>
              <a:tr h="381000">
                <a:tc>
                  <a:txBody>
                    <a:bodyPr/>
                    <a:lstStyle/>
                    <a:p>
                      <a:pPr marL="0" lvl="0" indent="0" algn="l" rtl="0">
                        <a:spcBef>
                          <a:spcPts val="0"/>
                        </a:spcBef>
                        <a:spcAft>
                          <a:spcPts val="0"/>
                        </a:spcAft>
                        <a:buClr>
                          <a:schemeClr val="dk1"/>
                        </a:buClr>
                        <a:buFont typeface="Arial"/>
                        <a:buNone/>
                      </a:pPr>
                      <a:r>
                        <a:rPr lang="fr-FR" sz="1600" dirty="0">
                          <a:solidFill>
                            <a:schemeClr val="dk1"/>
                          </a:solidFill>
                        </a:rPr>
                        <a:t>Faire émerger des idées, développer sa créativité</a:t>
                      </a:r>
                      <a:endParaRPr dirty="0">
                        <a:solidFill>
                          <a:schemeClr val="dk1"/>
                        </a:solidFill>
                      </a:endParaRPr>
                    </a:p>
                  </a:txBody>
                  <a:tcPr marL="91425" marR="91425" marT="91425" marB="91425"/>
                </a:tc>
                <a:tc>
                  <a:txBody>
                    <a:bodyPr/>
                    <a:lstStyle/>
                    <a:p>
                      <a:pPr marL="0" lvl="0" indent="0" algn="l" rtl="0">
                        <a:spcBef>
                          <a:spcPts val="0"/>
                        </a:spcBef>
                        <a:spcAft>
                          <a:spcPts val="0"/>
                        </a:spcAft>
                        <a:buNone/>
                      </a:pPr>
                      <a:r>
                        <a:rPr lang="fr-FR" dirty="0"/>
                        <a:t>Positif. Les outils aident l’élève à se situer puis à opérer des choix réfléchis jusqu’à ajuster, réajuster son projet de transformation en vue d’une échéance donnée.</a:t>
                      </a:r>
                      <a:endParaRPr dirty="0"/>
                    </a:p>
                  </a:txBody>
                  <a:tcPr marL="91425" marR="91425" marT="91425" marB="91425"/>
                </a:tc>
                <a:extLst>
                  <a:ext uri="{0D108BD9-81ED-4DB2-BD59-A6C34878D82A}">
                    <a16:rowId xmlns:a16="http://schemas.microsoft.com/office/drawing/2014/main" val="10008"/>
                  </a:ext>
                </a:extLst>
              </a:tr>
              <a:tr h="381000">
                <a:tc>
                  <a:txBody>
                    <a:bodyPr/>
                    <a:lstStyle/>
                    <a:p>
                      <a:pPr marL="0" lvl="0" indent="0" algn="l" rtl="0">
                        <a:spcBef>
                          <a:spcPts val="0"/>
                        </a:spcBef>
                        <a:spcAft>
                          <a:spcPts val="0"/>
                        </a:spcAft>
                        <a:buClr>
                          <a:schemeClr val="dk1"/>
                        </a:buClr>
                        <a:buFont typeface="Arial"/>
                        <a:buNone/>
                      </a:pPr>
                      <a:r>
                        <a:rPr lang="fr-FR" sz="1600" dirty="0">
                          <a:solidFill>
                            <a:schemeClr val="dk1"/>
                          </a:solidFill>
                        </a:rPr>
                        <a:t>Motiver</a:t>
                      </a:r>
                      <a:endParaRPr dirty="0">
                        <a:solidFill>
                          <a:schemeClr val="dk1"/>
                        </a:solidFill>
                      </a:endParaRPr>
                    </a:p>
                  </a:txBody>
                  <a:tcPr marL="91425" marR="91425" marT="91425" marB="91425"/>
                </a:tc>
                <a:tc>
                  <a:txBody>
                    <a:bodyPr/>
                    <a:lstStyle/>
                    <a:p>
                      <a:pPr marL="0" lvl="0" indent="0" algn="l" rtl="0">
                        <a:spcBef>
                          <a:spcPts val="0"/>
                        </a:spcBef>
                        <a:spcAft>
                          <a:spcPts val="0"/>
                        </a:spcAft>
                        <a:buNone/>
                      </a:pPr>
                      <a:r>
                        <a:rPr lang="fr-FR" dirty="0"/>
                        <a:t>Les outils sont attrayants (applications tableurs, présentations . pptx, …) plus que le papier (même s’il peut être associé) et font émerger notamment visuellement les contenus pertinents et individualisés pour l’élève.</a:t>
                      </a:r>
                      <a:endParaRPr dirty="0"/>
                    </a:p>
                  </a:txBody>
                  <a:tcPr marL="91425" marR="91425" marT="91425" marB="91425"/>
                </a:tc>
                <a:extLst>
                  <a:ext uri="{0D108BD9-81ED-4DB2-BD59-A6C34878D82A}">
                    <a16:rowId xmlns:a16="http://schemas.microsoft.com/office/drawing/2014/main" val="10009"/>
                  </a:ext>
                </a:extLst>
              </a:tr>
            </a:tbl>
          </a:graphicData>
        </a:graphic>
      </p:graphicFrame>
      <p:sp>
        <p:nvSpPr>
          <p:cNvPr id="142" name="Google Shape;142;p21"/>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just" rtl="0">
              <a:spcBef>
                <a:spcPts val="0"/>
              </a:spcBef>
              <a:spcAft>
                <a:spcPts val="0"/>
              </a:spcAft>
              <a:buNone/>
            </a:pPr>
            <a:r>
              <a:rPr lang="fr-FR" sz="2000" b="1">
                <a:solidFill>
                  <a:srgbClr val="000091"/>
                </a:solidFill>
              </a:rPr>
              <a:t>Apports de l’usage du numérique pour apprendre et enseigner</a:t>
            </a:r>
            <a:endParaRPr sz="2000" b="1" i="0" u="none" strike="noStrike" cap="none">
              <a:solidFill>
                <a:srgbClr val="2424FF"/>
              </a:solidFill>
            </a:endParaRPr>
          </a:p>
        </p:txBody>
      </p:sp>
      <p:pic>
        <p:nvPicPr>
          <p:cNvPr id="3" name="Image 2">
            <a:extLst>
              <a:ext uri="{FF2B5EF4-FFF2-40B4-BE49-F238E27FC236}">
                <a16:creationId xmlns:a16="http://schemas.microsoft.com/office/drawing/2014/main" id="{3E24B245-9DB8-492D-9512-D4D5EA278FA0}"/>
              </a:ext>
            </a:extLst>
          </p:cNvPr>
          <p:cNvPicPr>
            <a:picLocks noChangeAspect="1"/>
          </p:cNvPicPr>
          <p:nvPr/>
        </p:nvPicPr>
        <p:blipFill>
          <a:blip r:embed="rId3"/>
          <a:stretch>
            <a:fillRect/>
          </a:stretch>
        </p:blipFill>
        <p:spPr>
          <a:xfrm>
            <a:off x="952500" y="259068"/>
            <a:ext cx="1267827" cy="119324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653</TotalTime>
  <Words>1619</Words>
  <Application>Microsoft Office PowerPoint</Application>
  <PresentationFormat>Grand écran</PresentationFormat>
  <Paragraphs>189</Paragraphs>
  <Slides>8</Slides>
  <Notes>8</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Times New Roman</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Sébastien Bourthoumieu</cp:lastModifiedBy>
  <cp:revision>47</cp:revision>
  <dcterms:modified xsi:type="dcterms:W3CDTF">2024-06-11T07:20:14Z</dcterms:modified>
</cp:coreProperties>
</file>