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 id="2147483915" r:id="rId2"/>
    <p:sldMasterId id="2147483927" r:id="rId3"/>
  </p:sldMasterIdLst>
  <p:notesMasterIdLst>
    <p:notesMasterId r:id="rId33"/>
  </p:notesMasterIdLst>
  <p:handoutMasterIdLst>
    <p:handoutMasterId r:id="rId34"/>
  </p:handoutMasterIdLst>
  <p:sldIdLst>
    <p:sldId id="262" r:id="rId4"/>
    <p:sldId id="261" r:id="rId5"/>
    <p:sldId id="257" r:id="rId6"/>
    <p:sldId id="256" r:id="rId7"/>
    <p:sldId id="258" r:id="rId8"/>
    <p:sldId id="259" r:id="rId9"/>
    <p:sldId id="293" r:id="rId10"/>
    <p:sldId id="263" r:id="rId11"/>
    <p:sldId id="294" r:id="rId12"/>
    <p:sldId id="266" r:id="rId13"/>
    <p:sldId id="291" r:id="rId14"/>
    <p:sldId id="270" r:id="rId15"/>
    <p:sldId id="269" r:id="rId16"/>
    <p:sldId id="272" r:id="rId17"/>
    <p:sldId id="273" r:id="rId18"/>
    <p:sldId id="279" r:id="rId19"/>
    <p:sldId id="280" r:id="rId20"/>
    <p:sldId id="281" r:id="rId21"/>
    <p:sldId id="290" r:id="rId22"/>
    <p:sldId id="282" r:id="rId23"/>
    <p:sldId id="283" r:id="rId24"/>
    <p:sldId id="284" r:id="rId25"/>
    <p:sldId id="285" r:id="rId26"/>
    <p:sldId id="286" r:id="rId27"/>
    <p:sldId id="287" r:id="rId28"/>
    <p:sldId id="288" r:id="rId29"/>
    <p:sldId id="274" r:id="rId30"/>
    <p:sldId id="277" r:id="rId31"/>
    <p:sldId id="278" r:id="rId32"/>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Trebuchet MS" pitchFamily="34" charset="0"/>
        <a:ea typeface="+mn-ea"/>
        <a:cs typeface="Arial" charset="0"/>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51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64D9FA5-501E-4F8D-8594-A9196617EA87}" type="datetimeFigureOut">
              <a:rPr lang="fr-FR"/>
              <a:pPr>
                <a:defRPr/>
              </a:pPr>
              <a:t>16/03/2015</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0FBA4E0-B4C0-441C-A282-DC16935F2B14}" type="slidenum">
              <a:rPr lang="fr-FR"/>
              <a:pPr>
                <a:defRPr/>
              </a:pPr>
              <a:t>‹N°›</a:t>
            </a:fld>
            <a:endParaRPr lang="fr-FR"/>
          </a:p>
        </p:txBody>
      </p:sp>
    </p:spTree>
    <p:extLst>
      <p:ext uri="{BB962C8B-B14F-4D97-AF65-F5344CB8AC3E}">
        <p14:creationId xmlns:p14="http://schemas.microsoft.com/office/powerpoint/2010/main" val="81310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3B788A6-F709-4ADB-A8F2-02897D20B130}" type="datetimeFigureOut">
              <a:rPr lang="fr-FR"/>
              <a:pPr>
                <a:defRPr/>
              </a:pPr>
              <a:t>16/03/2015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BB9A90-788D-44A9-9EBF-F19BB082FB59}" type="slidenum">
              <a:rPr lang="fr-FR"/>
              <a:pPr>
                <a:defRPr/>
              </a:pPr>
              <a:t>‹N°›</a:t>
            </a:fld>
            <a:endParaRPr lang="fr-FR"/>
          </a:p>
        </p:txBody>
      </p:sp>
    </p:spTree>
    <p:extLst>
      <p:ext uri="{BB962C8B-B14F-4D97-AF65-F5344CB8AC3E}">
        <p14:creationId xmlns:p14="http://schemas.microsoft.com/office/powerpoint/2010/main" val="135293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pPr>
            <a:fld id="{C22FA741-234D-469C-9FD8-6731E0506BF9}" type="slidenum">
              <a:rPr lang="fr-FR" altLang="fr-FR">
                <a:latin typeface="Calibri" pitchFamily="34" charset="0"/>
              </a:rPr>
              <a:pPr fontAlgn="base">
                <a:spcBef>
                  <a:spcPct val="0"/>
                </a:spcBef>
                <a:spcAft>
                  <a:spcPct val="0"/>
                </a:spcAft>
              </a:pPr>
              <a:t>27</a:t>
            </a:fld>
            <a:endParaRPr lang="fr-FR" altLang="fr-F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fr-FR" smtClean="0"/>
              <a:t>Cliquez et modifiez le titre</a:t>
            </a:r>
            <a:endParaRPr lang="en-US" dirty="0"/>
          </a:p>
        </p:txBody>
      </p:sp>
      <p:sp>
        <p:nvSpPr>
          <p:cNvPr id="8" name="Date Placeholder 3"/>
          <p:cNvSpPr>
            <a:spLocks noGrp="1"/>
          </p:cNvSpPr>
          <p:nvPr>
            <p:ph type="dt" sz="half" idx="10"/>
          </p:nvPr>
        </p:nvSpPr>
        <p:spPr/>
        <p:txBody>
          <a:bodyPr/>
          <a:lstStyle>
            <a:lvl1pPr>
              <a:defRPr/>
            </a:lvl1pPr>
          </a:lstStyle>
          <a:p>
            <a:pPr>
              <a:defRPr/>
            </a:pPr>
            <a:fld id="{CC8B6F26-EA6C-481C-AF41-58DF8C4B5299}" type="datetimeFigureOut">
              <a:rPr lang="fr-FR"/>
              <a:pPr>
                <a:defRPr/>
              </a:pPr>
              <a:t>16/03/2015</a:t>
            </a:fld>
            <a:endParaRPr lang="fr-FR"/>
          </a:p>
        </p:txBody>
      </p:sp>
      <p:sp>
        <p:nvSpPr>
          <p:cNvPr id="9" name="Footer Placeholder 4"/>
          <p:cNvSpPr>
            <a:spLocks noGrp="1"/>
          </p:cNvSpPr>
          <p:nvPr>
            <p:ph type="ftr" sz="quarter" idx="11"/>
          </p:nvPr>
        </p:nvSpPr>
        <p:spPr/>
        <p:txBody>
          <a:bodyPr/>
          <a:lstStyle>
            <a:lvl1pPr>
              <a:defRPr/>
            </a:lvl1pPr>
          </a:lstStyle>
          <a:p>
            <a:pPr>
              <a:defRPr/>
            </a:pPr>
            <a:endParaRPr lang="fr-FR"/>
          </a:p>
        </p:txBody>
      </p:sp>
      <p:sp>
        <p:nvSpPr>
          <p:cNvPr id="10" name="Slide Number Placeholder 5"/>
          <p:cNvSpPr>
            <a:spLocks noGrp="1"/>
          </p:cNvSpPr>
          <p:nvPr>
            <p:ph type="sldNum" sz="quarter" idx="12"/>
          </p:nvPr>
        </p:nvSpPr>
        <p:spPr/>
        <p:txBody>
          <a:bodyPr/>
          <a:lstStyle>
            <a:lvl1pPr>
              <a:defRPr/>
            </a:lvl1pPr>
          </a:lstStyle>
          <a:p>
            <a:pPr>
              <a:defRPr/>
            </a:pPr>
            <a:fld id="{3789C09D-905A-4C58-B9DF-F18BBF0B9D49}" type="slidenum">
              <a:rPr lang="en-US"/>
              <a:pPr>
                <a:defRPr/>
              </a:pPr>
              <a:t>‹N°›</a:t>
            </a:fld>
            <a:endParaRPr lang="en-US"/>
          </a:p>
        </p:txBody>
      </p:sp>
    </p:spTree>
    <p:extLst>
      <p:ext uri="{BB962C8B-B14F-4D97-AF65-F5344CB8AC3E}">
        <p14:creationId xmlns:p14="http://schemas.microsoft.com/office/powerpoint/2010/main" val="163250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39FC51BC-45CC-4953-92D8-9316995845DC}" type="datetimeFigureOut">
              <a:rPr lang="fr-FR"/>
              <a:pPr>
                <a:defRPr/>
              </a:pPr>
              <a:t>16/03/2015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04D0930-E272-46D1-9AA7-3020A1D4DD01}" type="slidenum">
              <a:rPr lang="fr-FR"/>
              <a:pPr>
                <a:defRPr/>
              </a:pPr>
              <a:t>‹N°›</a:t>
            </a:fld>
            <a:endParaRPr lang="fr-FR"/>
          </a:p>
        </p:txBody>
      </p:sp>
    </p:spTree>
    <p:extLst>
      <p:ext uri="{BB962C8B-B14F-4D97-AF65-F5344CB8AC3E}">
        <p14:creationId xmlns:p14="http://schemas.microsoft.com/office/powerpoint/2010/main" val="294399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Cliquez et modifiez le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F7E339BE-451F-47D5-AB7D-A59763CC7F04}" type="datetimeFigureOut">
              <a:rPr lang="fr-FR"/>
              <a:pPr>
                <a:defRPr/>
              </a:pPr>
              <a:t>16/03/2015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6256318-AE07-442A-970B-8654B43690B4}" type="slidenum">
              <a:rPr lang="fr-FR"/>
              <a:pPr>
                <a:defRPr/>
              </a:pPr>
              <a:t>‹N°›</a:t>
            </a:fld>
            <a:endParaRPr lang="fr-FR"/>
          </a:p>
        </p:txBody>
      </p:sp>
    </p:spTree>
    <p:extLst>
      <p:ext uri="{BB962C8B-B14F-4D97-AF65-F5344CB8AC3E}">
        <p14:creationId xmlns:p14="http://schemas.microsoft.com/office/powerpoint/2010/main" val="87481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564FEB08-A798-43B2-9408-90FC0B4205A2}"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0EC71FF8-2B76-444C-A98D-EAF30F4D4CEE}" type="slidenum">
              <a:rPr lang="fr-FR"/>
              <a:pPr>
                <a:defRPr/>
              </a:pPr>
              <a:t>‹N°›</a:t>
            </a:fld>
            <a:endParaRPr lang="fr-FR"/>
          </a:p>
        </p:txBody>
      </p:sp>
    </p:spTree>
    <p:extLst>
      <p:ext uri="{BB962C8B-B14F-4D97-AF65-F5344CB8AC3E}">
        <p14:creationId xmlns:p14="http://schemas.microsoft.com/office/powerpoint/2010/main" val="217593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8C9E72E8-BD75-421F-B53D-8C1DC3E593CE}"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16EF5468-70DB-41AF-B838-8DDFDFD1EA36}" type="slidenum">
              <a:rPr lang="fr-FR"/>
              <a:pPr>
                <a:defRPr/>
              </a:pPr>
              <a:t>‹N°›</a:t>
            </a:fld>
            <a:endParaRPr lang="fr-FR"/>
          </a:p>
        </p:txBody>
      </p:sp>
    </p:spTree>
    <p:extLst>
      <p:ext uri="{BB962C8B-B14F-4D97-AF65-F5344CB8AC3E}">
        <p14:creationId xmlns:p14="http://schemas.microsoft.com/office/powerpoint/2010/main" val="266821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defTabSz="457200">
              <a:defRPr/>
            </a:lvl1pPr>
          </a:lstStyle>
          <a:p>
            <a:pPr>
              <a:defRPr/>
            </a:pPr>
            <a:fld id="{61DCB1F1-AFAF-4108-9231-CD9620ED1472}"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1A43C779-B9B4-4BAA-8776-5A0029FC2F79}" type="slidenum">
              <a:rPr lang="fr-FR"/>
              <a:pPr>
                <a:defRPr/>
              </a:pPr>
              <a:t>‹N°›</a:t>
            </a:fld>
            <a:endParaRPr lang="fr-FR"/>
          </a:p>
        </p:txBody>
      </p:sp>
    </p:spTree>
    <p:extLst>
      <p:ext uri="{BB962C8B-B14F-4D97-AF65-F5344CB8AC3E}">
        <p14:creationId xmlns:p14="http://schemas.microsoft.com/office/powerpoint/2010/main" val="12512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defTabSz="457200">
              <a:defRPr/>
            </a:lvl1pPr>
          </a:lstStyle>
          <a:p>
            <a:pPr>
              <a:defRPr/>
            </a:pPr>
            <a:fld id="{56D6F2CC-8263-4BAF-BD68-76092487BC8B}" type="datetimeFigureOut">
              <a:rPr lang="fr-FR"/>
              <a:pPr>
                <a:defRPr/>
              </a:pPr>
              <a:t>16/03/2015</a:t>
            </a:fld>
            <a:endParaRPr lang="fr-FR"/>
          </a:p>
        </p:txBody>
      </p:sp>
      <p:sp>
        <p:nvSpPr>
          <p:cNvPr id="6" name="Espace réservé du pied de page 5"/>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defTabSz="457200">
              <a:defRPr/>
            </a:lvl1pPr>
          </a:lstStyle>
          <a:p>
            <a:pPr>
              <a:defRPr/>
            </a:pPr>
            <a:fld id="{592C89D5-557B-4706-A6F4-FBC2D83B703A}" type="slidenum">
              <a:rPr lang="fr-FR"/>
              <a:pPr>
                <a:defRPr/>
              </a:pPr>
              <a:t>‹N°›</a:t>
            </a:fld>
            <a:endParaRPr lang="fr-FR"/>
          </a:p>
        </p:txBody>
      </p:sp>
    </p:spTree>
    <p:extLst>
      <p:ext uri="{BB962C8B-B14F-4D97-AF65-F5344CB8AC3E}">
        <p14:creationId xmlns:p14="http://schemas.microsoft.com/office/powerpoint/2010/main" val="1746654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defTabSz="457200">
              <a:defRPr/>
            </a:lvl1pPr>
          </a:lstStyle>
          <a:p>
            <a:pPr>
              <a:defRPr/>
            </a:pPr>
            <a:fld id="{9B8E0F46-5B13-4F91-AB23-9BE253B5AEF4}" type="datetimeFigureOut">
              <a:rPr lang="fr-FR"/>
              <a:pPr>
                <a:defRPr/>
              </a:pPr>
              <a:t>16/03/2015</a:t>
            </a:fld>
            <a:endParaRPr lang="fr-FR"/>
          </a:p>
        </p:txBody>
      </p:sp>
      <p:sp>
        <p:nvSpPr>
          <p:cNvPr id="8" name="Espace réservé du pied de page 7"/>
          <p:cNvSpPr>
            <a:spLocks noGrp="1"/>
          </p:cNvSpPr>
          <p:nvPr>
            <p:ph type="ftr" sz="quarter" idx="11"/>
          </p:nvPr>
        </p:nvSpPr>
        <p:spPr/>
        <p:txBody>
          <a:bodyPr/>
          <a:lstStyle>
            <a:lvl1pPr defTabSz="45720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defTabSz="457200">
              <a:defRPr/>
            </a:lvl1pPr>
          </a:lstStyle>
          <a:p>
            <a:pPr>
              <a:defRPr/>
            </a:pPr>
            <a:fld id="{8E02F1D0-0C04-485A-8B86-34C2A5EB4CB4}" type="slidenum">
              <a:rPr lang="fr-FR"/>
              <a:pPr>
                <a:defRPr/>
              </a:pPr>
              <a:t>‹N°›</a:t>
            </a:fld>
            <a:endParaRPr lang="fr-FR"/>
          </a:p>
        </p:txBody>
      </p:sp>
    </p:spTree>
    <p:extLst>
      <p:ext uri="{BB962C8B-B14F-4D97-AF65-F5344CB8AC3E}">
        <p14:creationId xmlns:p14="http://schemas.microsoft.com/office/powerpoint/2010/main" val="1933160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defTabSz="457200">
              <a:defRPr/>
            </a:lvl1pPr>
          </a:lstStyle>
          <a:p>
            <a:pPr>
              <a:defRPr/>
            </a:pPr>
            <a:fld id="{75FAD7A2-8E2B-4599-8C1E-EFC0C00B3984}" type="datetimeFigureOut">
              <a:rPr lang="fr-FR"/>
              <a:pPr>
                <a:defRPr/>
              </a:pPr>
              <a:t>16/03/2015</a:t>
            </a:fld>
            <a:endParaRPr lang="fr-FR"/>
          </a:p>
        </p:txBody>
      </p:sp>
      <p:sp>
        <p:nvSpPr>
          <p:cNvPr id="4" name="Espace réservé du pied de page 3"/>
          <p:cNvSpPr>
            <a:spLocks noGrp="1"/>
          </p:cNvSpPr>
          <p:nvPr>
            <p:ph type="ftr" sz="quarter" idx="11"/>
          </p:nvPr>
        </p:nvSpPr>
        <p:spPr/>
        <p:txBody>
          <a:bodyPr/>
          <a:lstStyle>
            <a:lvl1pPr defTabSz="45720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defTabSz="457200">
              <a:defRPr/>
            </a:lvl1pPr>
          </a:lstStyle>
          <a:p>
            <a:pPr>
              <a:defRPr/>
            </a:pPr>
            <a:fld id="{9C5A1220-9EF2-4BFB-8A57-F7EE43C40474}" type="slidenum">
              <a:rPr lang="fr-FR"/>
              <a:pPr>
                <a:defRPr/>
              </a:pPr>
              <a:t>‹N°›</a:t>
            </a:fld>
            <a:endParaRPr lang="fr-FR"/>
          </a:p>
        </p:txBody>
      </p:sp>
    </p:spTree>
    <p:extLst>
      <p:ext uri="{BB962C8B-B14F-4D97-AF65-F5344CB8AC3E}">
        <p14:creationId xmlns:p14="http://schemas.microsoft.com/office/powerpoint/2010/main" val="1514854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defTabSz="457200">
              <a:defRPr/>
            </a:lvl1pPr>
          </a:lstStyle>
          <a:p>
            <a:pPr>
              <a:defRPr/>
            </a:pPr>
            <a:fld id="{5675E7A9-7DF3-4926-B403-B19519D6D427}" type="datetimeFigureOut">
              <a:rPr lang="fr-FR"/>
              <a:pPr>
                <a:defRPr/>
              </a:pPr>
              <a:t>16/03/2015</a:t>
            </a:fld>
            <a:endParaRPr lang="fr-FR"/>
          </a:p>
        </p:txBody>
      </p:sp>
      <p:sp>
        <p:nvSpPr>
          <p:cNvPr id="3" name="Espace réservé du pied de page 2"/>
          <p:cNvSpPr>
            <a:spLocks noGrp="1"/>
          </p:cNvSpPr>
          <p:nvPr>
            <p:ph type="ftr" sz="quarter" idx="11"/>
          </p:nvPr>
        </p:nvSpPr>
        <p:spPr/>
        <p:txBody>
          <a:bodyPr/>
          <a:lstStyle>
            <a:lvl1pPr defTabSz="45720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defTabSz="457200">
              <a:defRPr/>
            </a:lvl1pPr>
          </a:lstStyle>
          <a:p>
            <a:pPr>
              <a:defRPr/>
            </a:pPr>
            <a:fld id="{204EB3E6-AD47-4A0A-A2EC-FEC9648B3D96}" type="slidenum">
              <a:rPr lang="fr-FR"/>
              <a:pPr>
                <a:defRPr/>
              </a:pPr>
              <a:t>‹N°›</a:t>
            </a:fld>
            <a:endParaRPr lang="fr-FR"/>
          </a:p>
        </p:txBody>
      </p:sp>
    </p:spTree>
    <p:extLst>
      <p:ext uri="{BB962C8B-B14F-4D97-AF65-F5344CB8AC3E}">
        <p14:creationId xmlns:p14="http://schemas.microsoft.com/office/powerpoint/2010/main" val="304737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defTabSz="457200">
              <a:defRPr/>
            </a:lvl1pPr>
          </a:lstStyle>
          <a:p>
            <a:pPr>
              <a:defRPr/>
            </a:pPr>
            <a:fld id="{FBA97B8B-57E4-4848-83C2-9946A3D45B3E}" type="datetimeFigureOut">
              <a:rPr lang="fr-FR"/>
              <a:pPr>
                <a:defRPr/>
              </a:pPr>
              <a:t>16/03/2015</a:t>
            </a:fld>
            <a:endParaRPr lang="fr-FR"/>
          </a:p>
        </p:txBody>
      </p:sp>
      <p:sp>
        <p:nvSpPr>
          <p:cNvPr id="6" name="Espace réservé du pied de page 5"/>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defTabSz="457200">
              <a:defRPr/>
            </a:lvl1pPr>
          </a:lstStyle>
          <a:p>
            <a:pPr>
              <a:defRPr/>
            </a:pPr>
            <a:fld id="{C30CA4D4-CDA6-42BC-BB3A-35D6D45EB09E}" type="slidenum">
              <a:rPr lang="fr-FR"/>
              <a:pPr>
                <a:defRPr/>
              </a:pPr>
              <a:t>‹N°›</a:t>
            </a:fld>
            <a:endParaRPr lang="fr-FR"/>
          </a:p>
        </p:txBody>
      </p:sp>
    </p:spTree>
    <p:extLst>
      <p:ext uri="{BB962C8B-B14F-4D97-AF65-F5344CB8AC3E}">
        <p14:creationId xmlns:p14="http://schemas.microsoft.com/office/powerpoint/2010/main" val="73911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Cliquez et modifiez le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AF56A9AF-5972-47B2-8512-F36D32FC5E6C}" type="datetimeFigureOut">
              <a:rPr lang="fr-FR"/>
              <a:pPr>
                <a:defRPr/>
              </a:pPr>
              <a:t>16/03/2015</a:t>
            </a:fld>
            <a:endParaRPr lang="fr-FR"/>
          </a:p>
        </p:txBody>
      </p:sp>
      <p:sp>
        <p:nvSpPr>
          <p:cNvPr id="5" name="Footer Placeholder 4"/>
          <p:cNvSpPr>
            <a:spLocks noGrp="1"/>
          </p:cNvSpPr>
          <p:nvPr>
            <p:ph type="ftr" sz="quarter" idx="15"/>
          </p:nvPr>
        </p:nvSpPr>
        <p:spPr/>
        <p:txBody>
          <a:bodyPr/>
          <a:lstStyle>
            <a:lvl1pPr>
              <a:defRPr/>
            </a:lvl1pPr>
          </a:lstStyle>
          <a:p>
            <a:pPr>
              <a:defRPr/>
            </a:pPr>
            <a:endParaRPr lang="fr-FR"/>
          </a:p>
        </p:txBody>
      </p:sp>
      <p:sp>
        <p:nvSpPr>
          <p:cNvPr id="6" name="Slide Number Placeholder 5"/>
          <p:cNvSpPr>
            <a:spLocks noGrp="1"/>
          </p:cNvSpPr>
          <p:nvPr>
            <p:ph type="sldNum" sz="quarter" idx="16"/>
          </p:nvPr>
        </p:nvSpPr>
        <p:spPr/>
        <p:txBody>
          <a:bodyPr/>
          <a:lstStyle>
            <a:lvl1pPr>
              <a:defRPr/>
            </a:lvl1pPr>
          </a:lstStyle>
          <a:p>
            <a:pPr>
              <a:defRPr/>
            </a:pPr>
            <a:fld id="{C85EE99A-3957-4CE0-82A8-41728AD3A277}" type="slidenum">
              <a:rPr lang="fr-FR"/>
              <a:pPr>
                <a:defRPr/>
              </a:pPr>
              <a:t>‹N°›</a:t>
            </a:fld>
            <a:endParaRPr lang="fr-FR"/>
          </a:p>
        </p:txBody>
      </p:sp>
    </p:spTree>
    <p:extLst>
      <p:ext uri="{BB962C8B-B14F-4D97-AF65-F5344CB8AC3E}">
        <p14:creationId xmlns:p14="http://schemas.microsoft.com/office/powerpoint/2010/main" val="356744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defTabSz="457200">
              <a:defRPr/>
            </a:lvl1pPr>
          </a:lstStyle>
          <a:p>
            <a:pPr>
              <a:defRPr/>
            </a:pPr>
            <a:fld id="{44A38F7C-F9D9-43CC-BF1D-F66FBA8BB2DD}" type="datetimeFigureOut">
              <a:rPr lang="fr-FR"/>
              <a:pPr>
                <a:defRPr/>
              </a:pPr>
              <a:t>16/03/2015</a:t>
            </a:fld>
            <a:endParaRPr lang="fr-FR"/>
          </a:p>
        </p:txBody>
      </p:sp>
      <p:sp>
        <p:nvSpPr>
          <p:cNvPr id="6" name="Espace réservé du pied de page 5"/>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defTabSz="457200">
              <a:defRPr/>
            </a:lvl1pPr>
          </a:lstStyle>
          <a:p>
            <a:pPr>
              <a:defRPr/>
            </a:pPr>
            <a:fld id="{9B06851B-9B7B-49E5-B654-83127B317EB2}" type="slidenum">
              <a:rPr lang="fr-FR"/>
              <a:pPr>
                <a:defRPr/>
              </a:pPr>
              <a:t>‹N°›</a:t>
            </a:fld>
            <a:endParaRPr lang="fr-FR"/>
          </a:p>
        </p:txBody>
      </p:sp>
    </p:spTree>
    <p:extLst>
      <p:ext uri="{BB962C8B-B14F-4D97-AF65-F5344CB8AC3E}">
        <p14:creationId xmlns:p14="http://schemas.microsoft.com/office/powerpoint/2010/main" val="2222397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58DEFE6D-1DE6-4637-8EB7-BF9C060B3931}"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50BB34A5-5FB9-45ED-9F1E-234EC616037C}" type="slidenum">
              <a:rPr lang="fr-FR"/>
              <a:pPr>
                <a:defRPr/>
              </a:pPr>
              <a:t>‹N°›</a:t>
            </a:fld>
            <a:endParaRPr lang="fr-FR"/>
          </a:p>
        </p:txBody>
      </p:sp>
    </p:spTree>
    <p:extLst>
      <p:ext uri="{BB962C8B-B14F-4D97-AF65-F5344CB8AC3E}">
        <p14:creationId xmlns:p14="http://schemas.microsoft.com/office/powerpoint/2010/main" val="9067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C7C5DE04-235A-4C65-AD90-36906E0F3534}"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E4E65630-A24C-4E00-BBC8-128FEF08EB11}" type="slidenum">
              <a:rPr lang="fr-FR"/>
              <a:pPr>
                <a:defRPr/>
              </a:pPr>
              <a:t>‹N°›</a:t>
            </a:fld>
            <a:endParaRPr lang="fr-FR"/>
          </a:p>
        </p:txBody>
      </p:sp>
    </p:spTree>
    <p:extLst>
      <p:ext uri="{BB962C8B-B14F-4D97-AF65-F5344CB8AC3E}">
        <p14:creationId xmlns:p14="http://schemas.microsoft.com/office/powerpoint/2010/main" val="2614027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071A4B95-83FD-4BAF-AC9B-39C1BBDBED5A}"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940BE05E-CA4C-43BD-97A6-DFAA07854F96}" type="slidenum">
              <a:rPr lang="fr-FR"/>
              <a:pPr>
                <a:defRPr/>
              </a:pPr>
              <a:t>‹N°›</a:t>
            </a:fld>
            <a:endParaRPr lang="fr-FR"/>
          </a:p>
        </p:txBody>
      </p:sp>
    </p:spTree>
    <p:extLst>
      <p:ext uri="{BB962C8B-B14F-4D97-AF65-F5344CB8AC3E}">
        <p14:creationId xmlns:p14="http://schemas.microsoft.com/office/powerpoint/2010/main" val="30139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6D84C5F8-AF3F-486A-A21D-FD6EEED29791}"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60724F47-337E-4187-98F4-81DE2F4D3512}" type="slidenum">
              <a:rPr lang="fr-FR"/>
              <a:pPr>
                <a:defRPr/>
              </a:pPr>
              <a:t>‹N°›</a:t>
            </a:fld>
            <a:endParaRPr lang="fr-FR"/>
          </a:p>
        </p:txBody>
      </p:sp>
    </p:spTree>
    <p:extLst>
      <p:ext uri="{BB962C8B-B14F-4D97-AF65-F5344CB8AC3E}">
        <p14:creationId xmlns:p14="http://schemas.microsoft.com/office/powerpoint/2010/main" val="2145267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defTabSz="457200">
              <a:defRPr/>
            </a:lvl1pPr>
          </a:lstStyle>
          <a:p>
            <a:pPr>
              <a:defRPr/>
            </a:pPr>
            <a:fld id="{92A15341-61FB-47D1-A2B6-FAEAB27656B0}"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2613F2AD-EB99-4A7A-9930-E47133B41356}" type="slidenum">
              <a:rPr lang="fr-FR"/>
              <a:pPr>
                <a:defRPr/>
              </a:pPr>
              <a:t>‹N°›</a:t>
            </a:fld>
            <a:endParaRPr lang="fr-FR"/>
          </a:p>
        </p:txBody>
      </p:sp>
    </p:spTree>
    <p:extLst>
      <p:ext uri="{BB962C8B-B14F-4D97-AF65-F5344CB8AC3E}">
        <p14:creationId xmlns:p14="http://schemas.microsoft.com/office/powerpoint/2010/main" val="2741118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defTabSz="457200">
              <a:defRPr/>
            </a:lvl1pPr>
          </a:lstStyle>
          <a:p>
            <a:pPr>
              <a:defRPr/>
            </a:pPr>
            <a:fld id="{8CE6482D-F495-42EF-9722-2CBE2FF95FF7}" type="datetimeFigureOut">
              <a:rPr lang="fr-FR"/>
              <a:pPr>
                <a:defRPr/>
              </a:pPr>
              <a:t>16/03/2015</a:t>
            </a:fld>
            <a:endParaRPr lang="fr-FR"/>
          </a:p>
        </p:txBody>
      </p:sp>
      <p:sp>
        <p:nvSpPr>
          <p:cNvPr id="6" name="Espace réservé du pied de page 5"/>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defTabSz="457200">
              <a:defRPr/>
            </a:lvl1pPr>
          </a:lstStyle>
          <a:p>
            <a:pPr>
              <a:defRPr/>
            </a:pPr>
            <a:fld id="{DA389E27-88A3-45B9-B29C-5FAC04B7F268}" type="slidenum">
              <a:rPr lang="fr-FR"/>
              <a:pPr>
                <a:defRPr/>
              </a:pPr>
              <a:t>‹N°›</a:t>
            </a:fld>
            <a:endParaRPr lang="fr-FR"/>
          </a:p>
        </p:txBody>
      </p:sp>
    </p:spTree>
    <p:extLst>
      <p:ext uri="{BB962C8B-B14F-4D97-AF65-F5344CB8AC3E}">
        <p14:creationId xmlns:p14="http://schemas.microsoft.com/office/powerpoint/2010/main" val="362723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defTabSz="457200">
              <a:defRPr/>
            </a:lvl1pPr>
          </a:lstStyle>
          <a:p>
            <a:pPr>
              <a:defRPr/>
            </a:pPr>
            <a:fld id="{DD6E37D8-68B5-4DF4-96A6-426620BA1707}" type="datetimeFigureOut">
              <a:rPr lang="fr-FR"/>
              <a:pPr>
                <a:defRPr/>
              </a:pPr>
              <a:t>16/03/2015</a:t>
            </a:fld>
            <a:endParaRPr lang="fr-FR"/>
          </a:p>
        </p:txBody>
      </p:sp>
      <p:sp>
        <p:nvSpPr>
          <p:cNvPr id="8" name="Espace réservé du pied de page 7"/>
          <p:cNvSpPr>
            <a:spLocks noGrp="1"/>
          </p:cNvSpPr>
          <p:nvPr>
            <p:ph type="ftr" sz="quarter" idx="11"/>
          </p:nvPr>
        </p:nvSpPr>
        <p:spPr/>
        <p:txBody>
          <a:bodyPr/>
          <a:lstStyle>
            <a:lvl1pPr defTabSz="45720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defTabSz="457200">
              <a:defRPr/>
            </a:lvl1pPr>
          </a:lstStyle>
          <a:p>
            <a:pPr>
              <a:defRPr/>
            </a:pPr>
            <a:fld id="{E157C4BE-B65E-4E03-B4FA-6737B3EC2655}" type="slidenum">
              <a:rPr lang="fr-FR"/>
              <a:pPr>
                <a:defRPr/>
              </a:pPr>
              <a:t>‹N°›</a:t>
            </a:fld>
            <a:endParaRPr lang="fr-FR"/>
          </a:p>
        </p:txBody>
      </p:sp>
    </p:spTree>
    <p:extLst>
      <p:ext uri="{BB962C8B-B14F-4D97-AF65-F5344CB8AC3E}">
        <p14:creationId xmlns:p14="http://schemas.microsoft.com/office/powerpoint/2010/main" val="563904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defTabSz="457200">
              <a:defRPr/>
            </a:lvl1pPr>
          </a:lstStyle>
          <a:p>
            <a:pPr>
              <a:defRPr/>
            </a:pPr>
            <a:fld id="{855293CC-86EC-4C0A-B913-20441A16A215}" type="datetimeFigureOut">
              <a:rPr lang="fr-FR"/>
              <a:pPr>
                <a:defRPr/>
              </a:pPr>
              <a:t>16/03/2015</a:t>
            </a:fld>
            <a:endParaRPr lang="fr-FR"/>
          </a:p>
        </p:txBody>
      </p:sp>
      <p:sp>
        <p:nvSpPr>
          <p:cNvPr id="4" name="Espace réservé du pied de page 3"/>
          <p:cNvSpPr>
            <a:spLocks noGrp="1"/>
          </p:cNvSpPr>
          <p:nvPr>
            <p:ph type="ftr" sz="quarter" idx="11"/>
          </p:nvPr>
        </p:nvSpPr>
        <p:spPr/>
        <p:txBody>
          <a:bodyPr/>
          <a:lstStyle>
            <a:lvl1pPr defTabSz="45720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defTabSz="457200">
              <a:defRPr/>
            </a:lvl1pPr>
          </a:lstStyle>
          <a:p>
            <a:pPr>
              <a:defRPr/>
            </a:pPr>
            <a:fld id="{AF476E48-741D-4DAE-A3FF-E77915287723}" type="slidenum">
              <a:rPr lang="fr-FR"/>
              <a:pPr>
                <a:defRPr/>
              </a:pPr>
              <a:t>‹N°›</a:t>
            </a:fld>
            <a:endParaRPr lang="fr-FR"/>
          </a:p>
        </p:txBody>
      </p:sp>
    </p:spTree>
    <p:extLst>
      <p:ext uri="{BB962C8B-B14F-4D97-AF65-F5344CB8AC3E}">
        <p14:creationId xmlns:p14="http://schemas.microsoft.com/office/powerpoint/2010/main" val="2059595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defTabSz="457200">
              <a:defRPr/>
            </a:lvl1pPr>
          </a:lstStyle>
          <a:p>
            <a:pPr>
              <a:defRPr/>
            </a:pPr>
            <a:fld id="{DDEFA3A3-E222-48C5-BEDA-A759618B562B}" type="datetimeFigureOut">
              <a:rPr lang="fr-FR"/>
              <a:pPr>
                <a:defRPr/>
              </a:pPr>
              <a:t>16/03/2015</a:t>
            </a:fld>
            <a:endParaRPr lang="fr-FR"/>
          </a:p>
        </p:txBody>
      </p:sp>
      <p:sp>
        <p:nvSpPr>
          <p:cNvPr id="3" name="Espace réservé du pied de page 2"/>
          <p:cNvSpPr>
            <a:spLocks noGrp="1"/>
          </p:cNvSpPr>
          <p:nvPr>
            <p:ph type="ftr" sz="quarter" idx="11"/>
          </p:nvPr>
        </p:nvSpPr>
        <p:spPr/>
        <p:txBody>
          <a:bodyPr/>
          <a:lstStyle>
            <a:lvl1pPr defTabSz="45720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defTabSz="457200">
              <a:defRPr/>
            </a:lvl1pPr>
          </a:lstStyle>
          <a:p>
            <a:pPr>
              <a:defRPr/>
            </a:pPr>
            <a:fld id="{598676BB-C982-4F87-821F-392D48465737}" type="slidenum">
              <a:rPr lang="fr-FR"/>
              <a:pPr>
                <a:defRPr/>
              </a:pPr>
              <a:t>‹N°›</a:t>
            </a:fld>
            <a:endParaRPr lang="fr-FR"/>
          </a:p>
        </p:txBody>
      </p:sp>
    </p:spTree>
    <p:extLst>
      <p:ext uri="{BB962C8B-B14F-4D97-AF65-F5344CB8AC3E}">
        <p14:creationId xmlns:p14="http://schemas.microsoft.com/office/powerpoint/2010/main" val="23351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Date Placeholder 3"/>
          <p:cNvSpPr>
            <a:spLocks noGrp="1"/>
          </p:cNvSpPr>
          <p:nvPr>
            <p:ph type="dt" sz="half" idx="10"/>
          </p:nvPr>
        </p:nvSpPr>
        <p:spPr/>
        <p:txBody>
          <a:bodyPr/>
          <a:lstStyle>
            <a:lvl1pPr>
              <a:defRPr/>
            </a:lvl1pPr>
          </a:lstStyle>
          <a:p>
            <a:pPr>
              <a:defRPr/>
            </a:pPr>
            <a:fld id="{CC809E17-5A77-45C0-8466-85AA6BE2E862}" type="datetimeFigureOut">
              <a:rPr lang="fr-FR"/>
              <a:pPr>
                <a:defRPr/>
              </a:pPr>
              <a:t>16/03/2015</a:t>
            </a:fld>
            <a:endParaRPr lang="fr-FR"/>
          </a:p>
        </p:txBody>
      </p:sp>
      <p:sp>
        <p:nvSpPr>
          <p:cNvPr id="9" name="Footer Placeholder 4"/>
          <p:cNvSpPr>
            <a:spLocks noGrp="1"/>
          </p:cNvSpPr>
          <p:nvPr>
            <p:ph type="ftr" sz="quarter" idx="11"/>
          </p:nvPr>
        </p:nvSpPr>
        <p:spPr/>
        <p:txBody>
          <a:bodyPr/>
          <a:lstStyle>
            <a:lvl1pPr>
              <a:defRPr/>
            </a:lvl1pPr>
          </a:lstStyle>
          <a:p>
            <a:pPr>
              <a:defRPr/>
            </a:pPr>
            <a:endParaRPr lang="fr-FR"/>
          </a:p>
        </p:txBody>
      </p:sp>
      <p:sp>
        <p:nvSpPr>
          <p:cNvPr id="10" name="Slide Number Placeholder 5"/>
          <p:cNvSpPr>
            <a:spLocks noGrp="1"/>
          </p:cNvSpPr>
          <p:nvPr>
            <p:ph type="sldNum" sz="quarter" idx="12"/>
          </p:nvPr>
        </p:nvSpPr>
        <p:spPr/>
        <p:txBody>
          <a:bodyPr/>
          <a:lstStyle>
            <a:lvl1pPr>
              <a:defRPr/>
            </a:lvl1pPr>
          </a:lstStyle>
          <a:p>
            <a:pPr>
              <a:defRPr/>
            </a:pPr>
            <a:fld id="{7D249D23-0229-432E-B769-36D549161B70}" type="slidenum">
              <a:rPr lang="en-US"/>
              <a:pPr>
                <a:defRPr/>
              </a:pPr>
              <a:t>‹N°›</a:t>
            </a:fld>
            <a:endParaRPr lang="en-US"/>
          </a:p>
        </p:txBody>
      </p:sp>
    </p:spTree>
    <p:extLst>
      <p:ext uri="{BB962C8B-B14F-4D97-AF65-F5344CB8AC3E}">
        <p14:creationId xmlns:p14="http://schemas.microsoft.com/office/powerpoint/2010/main" val="1043964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defTabSz="457200">
              <a:defRPr/>
            </a:lvl1pPr>
          </a:lstStyle>
          <a:p>
            <a:pPr>
              <a:defRPr/>
            </a:pPr>
            <a:fld id="{70049315-F7FB-4D34-AAA6-8B1250534B97}" type="datetimeFigureOut">
              <a:rPr lang="fr-FR"/>
              <a:pPr>
                <a:defRPr/>
              </a:pPr>
              <a:t>16/03/2015</a:t>
            </a:fld>
            <a:endParaRPr lang="fr-FR"/>
          </a:p>
        </p:txBody>
      </p:sp>
      <p:sp>
        <p:nvSpPr>
          <p:cNvPr id="6" name="Espace réservé du pied de page 5"/>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defTabSz="457200">
              <a:defRPr/>
            </a:lvl1pPr>
          </a:lstStyle>
          <a:p>
            <a:pPr>
              <a:defRPr/>
            </a:pPr>
            <a:fld id="{62A7986D-69D4-465F-A600-7CFE5D1C3D43}" type="slidenum">
              <a:rPr lang="fr-FR"/>
              <a:pPr>
                <a:defRPr/>
              </a:pPr>
              <a:t>‹N°›</a:t>
            </a:fld>
            <a:endParaRPr lang="fr-FR"/>
          </a:p>
        </p:txBody>
      </p:sp>
    </p:spTree>
    <p:extLst>
      <p:ext uri="{BB962C8B-B14F-4D97-AF65-F5344CB8AC3E}">
        <p14:creationId xmlns:p14="http://schemas.microsoft.com/office/powerpoint/2010/main" val="51018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defTabSz="457200">
              <a:defRPr/>
            </a:lvl1pPr>
          </a:lstStyle>
          <a:p>
            <a:pPr>
              <a:defRPr/>
            </a:pPr>
            <a:fld id="{7D00CF03-8BBD-471A-A2A9-8940E1776647}" type="datetimeFigureOut">
              <a:rPr lang="fr-FR"/>
              <a:pPr>
                <a:defRPr/>
              </a:pPr>
              <a:t>16/03/2015</a:t>
            </a:fld>
            <a:endParaRPr lang="fr-FR"/>
          </a:p>
        </p:txBody>
      </p:sp>
      <p:sp>
        <p:nvSpPr>
          <p:cNvPr id="6" name="Espace réservé du pied de page 5"/>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defTabSz="457200">
              <a:defRPr/>
            </a:lvl1pPr>
          </a:lstStyle>
          <a:p>
            <a:pPr>
              <a:defRPr/>
            </a:pPr>
            <a:fld id="{E4254EED-8935-45A6-9ADE-630ED859665C}" type="slidenum">
              <a:rPr lang="fr-FR"/>
              <a:pPr>
                <a:defRPr/>
              </a:pPr>
              <a:t>‹N°›</a:t>
            </a:fld>
            <a:endParaRPr lang="fr-FR"/>
          </a:p>
        </p:txBody>
      </p:sp>
    </p:spTree>
    <p:extLst>
      <p:ext uri="{BB962C8B-B14F-4D97-AF65-F5344CB8AC3E}">
        <p14:creationId xmlns:p14="http://schemas.microsoft.com/office/powerpoint/2010/main" val="2886706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CF9E9698-2C07-466A-BCC5-3241D58CC511}"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01776B05-D12A-43DF-B9E2-19F58C460FD2}" type="slidenum">
              <a:rPr lang="fr-FR"/>
              <a:pPr>
                <a:defRPr/>
              </a:pPr>
              <a:t>‹N°›</a:t>
            </a:fld>
            <a:endParaRPr lang="fr-FR"/>
          </a:p>
        </p:txBody>
      </p:sp>
    </p:spTree>
    <p:extLst>
      <p:ext uri="{BB962C8B-B14F-4D97-AF65-F5344CB8AC3E}">
        <p14:creationId xmlns:p14="http://schemas.microsoft.com/office/powerpoint/2010/main" val="3739354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AA4AFDD3-E387-4006-884F-6510989E4593}" type="datetimeFigureOut">
              <a:rPr lang="fr-FR"/>
              <a:pPr>
                <a:defRPr/>
              </a:pPr>
              <a:t>16/03/2015</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3C2F5625-F84F-4208-90E7-902CE495B8C3}" type="slidenum">
              <a:rPr lang="fr-FR"/>
              <a:pPr>
                <a:defRPr/>
              </a:pPr>
              <a:t>‹N°›</a:t>
            </a:fld>
            <a:endParaRPr lang="fr-FR"/>
          </a:p>
        </p:txBody>
      </p:sp>
    </p:spTree>
    <p:extLst>
      <p:ext uri="{BB962C8B-B14F-4D97-AF65-F5344CB8AC3E}">
        <p14:creationId xmlns:p14="http://schemas.microsoft.com/office/powerpoint/2010/main" val="160260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Cliquez et modifiez le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fld id="{29476F60-5DA6-4E02-99F7-C65D0D58E8DB}" type="datetimeFigureOut">
              <a:rPr lang="fr-FR"/>
              <a:pPr>
                <a:defRPr/>
              </a:pPr>
              <a:t>16/03/2015</a:t>
            </a:fld>
            <a:endParaRPr lang="fr-FR"/>
          </a:p>
        </p:txBody>
      </p:sp>
      <p:sp>
        <p:nvSpPr>
          <p:cNvPr id="6" name="Footer Placeholder 4"/>
          <p:cNvSpPr>
            <a:spLocks noGrp="1"/>
          </p:cNvSpPr>
          <p:nvPr>
            <p:ph type="ftr" sz="quarter" idx="16"/>
          </p:nvPr>
        </p:nvSpPr>
        <p:spPr/>
        <p:txBody>
          <a:bodyPr/>
          <a:lstStyle>
            <a:lvl1pPr>
              <a:defRPr/>
            </a:lvl1pPr>
          </a:lstStyle>
          <a:p>
            <a:pPr>
              <a:defRPr/>
            </a:pPr>
            <a:endParaRPr lang="fr-FR"/>
          </a:p>
        </p:txBody>
      </p:sp>
      <p:sp>
        <p:nvSpPr>
          <p:cNvPr id="7" name="Slide Number Placeholder 5"/>
          <p:cNvSpPr>
            <a:spLocks noGrp="1"/>
          </p:cNvSpPr>
          <p:nvPr>
            <p:ph type="sldNum" sz="quarter" idx="17"/>
          </p:nvPr>
        </p:nvSpPr>
        <p:spPr/>
        <p:txBody>
          <a:bodyPr/>
          <a:lstStyle>
            <a:lvl1pPr>
              <a:defRPr/>
            </a:lvl1pPr>
          </a:lstStyle>
          <a:p>
            <a:pPr>
              <a:defRPr/>
            </a:pPr>
            <a:fld id="{12DFC247-AB4B-4CF0-89E1-31D4DED30E1E}" type="slidenum">
              <a:rPr lang="fr-FR"/>
              <a:pPr>
                <a:defRPr/>
              </a:pPr>
              <a:t>‹N°›</a:t>
            </a:fld>
            <a:endParaRPr lang="fr-FR"/>
          </a:p>
        </p:txBody>
      </p:sp>
    </p:spTree>
    <p:extLst>
      <p:ext uri="{BB962C8B-B14F-4D97-AF65-F5344CB8AC3E}">
        <p14:creationId xmlns:p14="http://schemas.microsoft.com/office/powerpoint/2010/main" val="221332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Title 9"/>
          <p:cNvSpPr>
            <a:spLocks noGrp="1"/>
          </p:cNvSpPr>
          <p:nvPr>
            <p:ph type="title"/>
          </p:nvPr>
        </p:nvSpPr>
        <p:spPr/>
        <p:txBody>
          <a:bodyPr/>
          <a:lstStyle/>
          <a:p>
            <a:r>
              <a:rPr lang="fr-FR" smtClean="0"/>
              <a:t>Cliquez et modifiez le titre</a:t>
            </a:r>
            <a:endParaRPr lang="en-US" dirty="0"/>
          </a:p>
        </p:txBody>
      </p:sp>
      <p:sp>
        <p:nvSpPr>
          <p:cNvPr id="7" name="Date Placeholder 3"/>
          <p:cNvSpPr>
            <a:spLocks noGrp="1"/>
          </p:cNvSpPr>
          <p:nvPr>
            <p:ph type="dt" sz="half" idx="10"/>
          </p:nvPr>
        </p:nvSpPr>
        <p:spPr/>
        <p:txBody>
          <a:bodyPr/>
          <a:lstStyle>
            <a:lvl1pPr>
              <a:defRPr/>
            </a:lvl1pPr>
          </a:lstStyle>
          <a:p>
            <a:pPr>
              <a:defRPr/>
            </a:pPr>
            <a:fld id="{80179FD6-9255-4367-8CD1-70DFE801D904}" type="datetimeFigureOut">
              <a:rPr lang="fr-FR"/>
              <a:pPr>
                <a:defRPr/>
              </a:pPr>
              <a:t>16/03/2015</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6B9D6DD-B31F-4659-8716-32E086E38076}" type="slidenum">
              <a:rPr lang="fr-FR"/>
              <a:pPr>
                <a:defRPr/>
              </a:pPr>
              <a:t>‹N°›</a:t>
            </a:fld>
            <a:endParaRPr lang="fr-FR"/>
          </a:p>
        </p:txBody>
      </p:sp>
    </p:spTree>
    <p:extLst>
      <p:ext uri="{BB962C8B-B14F-4D97-AF65-F5344CB8AC3E}">
        <p14:creationId xmlns:p14="http://schemas.microsoft.com/office/powerpoint/2010/main" val="123144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3"/>
          <p:cNvSpPr>
            <a:spLocks noGrp="1"/>
          </p:cNvSpPr>
          <p:nvPr>
            <p:ph type="dt" sz="half" idx="10"/>
          </p:nvPr>
        </p:nvSpPr>
        <p:spPr/>
        <p:txBody>
          <a:bodyPr/>
          <a:lstStyle>
            <a:lvl1pPr>
              <a:defRPr/>
            </a:lvl1pPr>
          </a:lstStyle>
          <a:p>
            <a:pPr>
              <a:defRPr/>
            </a:pPr>
            <a:fld id="{D6E9D1EC-8079-4C42-BD8D-735C8C7E2F1F}" type="datetimeFigureOut">
              <a:rPr lang="fr-FR"/>
              <a:pPr>
                <a:defRPr/>
              </a:pPr>
              <a:t>16/03/2015</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9C0759C6-9145-43EF-B774-CD370FFC9910}" type="slidenum">
              <a:rPr lang="fr-FR"/>
              <a:pPr>
                <a:defRPr/>
              </a:pPr>
              <a:t>‹N°›</a:t>
            </a:fld>
            <a:endParaRPr lang="fr-FR"/>
          </a:p>
        </p:txBody>
      </p:sp>
    </p:spTree>
    <p:extLst>
      <p:ext uri="{BB962C8B-B14F-4D97-AF65-F5344CB8AC3E}">
        <p14:creationId xmlns:p14="http://schemas.microsoft.com/office/powerpoint/2010/main" val="414034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77E529-E0CA-436A-9C67-ABBBFCC22A1E}" type="datetimeFigureOut">
              <a:rPr lang="fr-FR"/>
              <a:pPr>
                <a:defRPr/>
              </a:pPr>
              <a:t>16/03/2015</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A16B62E4-28BA-4569-A4E6-D9781988DFC3}" type="slidenum">
              <a:rPr lang="fr-FR"/>
              <a:pPr>
                <a:defRPr/>
              </a:pPr>
              <a:t>‹N°›</a:t>
            </a:fld>
            <a:endParaRPr lang="fr-FR"/>
          </a:p>
        </p:txBody>
      </p:sp>
    </p:spTree>
    <p:extLst>
      <p:ext uri="{BB962C8B-B14F-4D97-AF65-F5344CB8AC3E}">
        <p14:creationId xmlns:p14="http://schemas.microsoft.com/office/powerpoint/2010/main" val="103055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fr-FR" smtClean="0"/>
              <a:t>Cliquez et modifiez le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F08F30F5-CDBF-4AA0-834D-E2B2D16DE0B8}" type="datetimeFigureOut">
              <a:rPr lang="fr-FR"/>
              <a:pPr>
                <a:defRPr/>
              </a:pPr>
              <a:t>16/03/2015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CFF47A8-4BAA-4C44-8CCE-424A47E5CAF1}" type="slidenum">
              <a:rPr lang="fr-FR"/>
              <a:pPr>
                <a:defRPr/>
              </a:pPr>
              <a:t>‹N°›</a:t>
            </a:fld>
            <a:endParaRPr lang="fr-FR"/>
          </a:p>
        </p:txBody>
      </p:sp>
    </p:spTree>
    <p:extLst>
      <p:ext uri="{BB962C8B-B14F-4D97-AF65-F5344CB8AC3E}">
        <p14:creationId xmlns:p14="http://schemas.microsoft.com/office/powerpoint/2010/main" val="12983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fr-FR" smtClean="0"/>
              <a:t>Cliquez et modifiez le titre</a:t>
            </a:r>
            <a:endParaRPr lang="en-US" dirty="0"/>
          </a:p>
        </p:txBody>
      </p:sp>
      <p:sp>
        <p:nvSpPr>
          <p:cNvPr id="9" name="Date Placeholder 4"/>
          <p:cNvSpPr>
            <a:spLocks noGrp="1"/>
          </p:cNvSpPr>
          <p:nvPr>
            <p:ph type="dt" sz="half" idx="10"/>
          </p:nvPr>
        </p:nvSpPr>
        <p:spPr/>
        <p:txBody>
          <a:bodyPr/>
          <a:lstStyle>
            <a:lvl1pPr>
              <a:defRPr/>
            </a:lvl1pPr>
          </a:lstStyle>
          <a:p>
            <a:pPr>
              <a:defRPr/>
            </a:pPr>
            <a:fld id="{E01B4FD8-487E-4D0F-805E-0FDBFE9A87B6}" type="datetimeFigureOut">
              <a:rPr lang="fr-FR"/>
              <a:pPr>
                <a:defRPr/>
              </a:pPr>
              <a:t>16/03/2015</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4211FA18-C17E-4F13-BDFC-536F89560E8C}" type="slidenum">
              <a:rPr lang="fr-FR"/>
              <a:pPr>
                <a:defRPr/>
              </a:pPr>
              <a:t>‹N°›</a:t>
            </a:fld>
            <a:endParaRPr lang="fr-FR"/>
          </a:p>
        </p:txBody>
      </p:sp>
    </p:spTree>
    <p:extLst>
      <p:ext uri="{BB962C8B-B14F-4D97-AF65-F5344CB8AC3E}">
        <p14:creationId xmlns:p14="http://schemas.microsoft.com/office/powerpoint/2010/main" val="257176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fr-FR" smtClean="0"/>
              <a:t>Cliquez et modifiez le titre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61013915-420D-47E4-931E-959FE09A11C0}" type="datetimeFigureOut">
              <a:rPr lang="fr-FR"/>
              <a:pPr>
                <a:defRPr/>
              </a:pPr>
              <a:t>16/03/2015</a:t>
            </a:fld>
            <a:endParaRPr lang="fr-F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DD413C29-2B31-447C-8D07-4F376DA2BDE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72" r:id="rId1"/>
    <p:sldLayoutId id="2147483964" r:id="rId2"/>
    <p:sldLayoutId id="2147483973" r:id="rId3"/>
    <p:sldLayoutId id="2147483965" r:id="rId4"/>
    <p:sldLayoutId id="2147483966" r:id="rId5"/>
    <p:sldLayoutId id="2147483967" r:id="rId6"/>
    <p:sldLayoutId id="2147483968" r:id="rId7"/>
    <p:sldLayoutId id="2147483969" r:id="rId8"/>
    <p:sldLayoutId id="2147483974" r:id="rId9"/>
    <p:sldLayoutId id="2147483970" r:id="rId10"/>
    <p:sldLayoutId id="2147483971"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smtClean="0">
                <a:solidFill>
                  <a:prstClr val="black">
                    <a:tint val="75000"/>
                  </a:prstClr>
                </a:solidFill>
                <a:latin typeface="+mn-lt"/>
                <a:cs typeface="+mn-cs"/>
              </a:defRPr>
            </a:lvl1pPr>
          </a:lstStyle>
          <a:p>
            <a:pPr>
              <a:defRPr/>
            </a:pPr>
            <a:fld id="{D0667B78-212B-459A-8A61-88F8522DB1FC}" type="datetimeFigureOut">
              <a:rPr lang="fr-FR"/>
              <a:pPr>
                <a:defRPr/>
              </a:pPr>
              <a:t>16/03/2015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smtClean="0">
                <a:solidFill>
                  <a:prstClr val="black">
                    <a:tint val="75000"/>
                  </a:prstClr>
                </a:solidFill>
                <a:latin typeface="+mn-lt"/>
                <a:cs typeface="+mn-cs"/>
              </a:defRPr>
            </a:lvl1pPr>
          </a:lstStyle>
          <a:p>
            <a:pPr>
              <a:defRPr/>
            </a:pPr>
            <a:fld id="{9457D12B-438B-4597-9059-F47E4751C7A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smtClean="0">
                <a:solidFill>
                  <a:prstClr val="black">
                    <a:tint val="75000"/>
                  </a:prstClr>
                </a:solidFill>
                <a:latin typeface="+mn-lt"/>
                <a:cs typeface="+mn-cs"/>
              </a:defRPr>
            </a:lvl1pPr>
          </a:lstStyle>
          <a:p>
            <a:pPr>
              <a:defRPr/>
            </a:pPr>
            <a:fld id="{70ED7B95-C7D9-4878-81AD-DB8F20DF5843}" type="datetimeFigureOut">
              <a:rPr lang="fr-FR"/>
              <a:pPr>
                <a:defRPr/>
              </a:pPr>
              <a:t>16/03/2015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smtClean="0">
                <a:solidFill>
                  <a:prstClr val="black">
                    <a:tint val="75000"/>
                  </a:prstClr>
                </a:solidFill>
                <a:latin typeface="+mn-lt"/>
                <a:cs typeface="+mn-cs"/>
              </a:defRPr>
            </a:lvl1pPr>
          </a:lstStyle>
          <a:p>
            <a:pPr>
              <a:defRPr/>
            </a:pPr>
            <a:fld id="{39870E9A-7765-4B1F-B599-AD8D30D8A9B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as.inrp.fr/CAS/documents/livrets-individualisatio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fferenciation.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eduscol.education.fr/" TargetMode="External"/><Relationship Id="rId2" Type="http://schemas.openxmlformats.org/officeDocument/2006/relationships/hyperlink" Target="../Une%20journ&#233;e%20bien%20remplie.mp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oneTexte 1"/>
          <p:cNvSpPr txBox="1">
            <a:spLocks noChangeArrowheads="1"/>
          </p:cNvSpPr>
          <p:nvPr/>
        </p:nvSpPr>
        <p:spPr bwMode="auto">
          <a:xfrm>
            <a:off x="1127125" y="2544763"/>
            <a:ext cx="71945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sz="3200"/>
              <a:t>Atelier </a:t>
            </a:r>
          </a:p>
          <a:p>
            <a:pPr algn="ctr"/>
            <a:r>
              <a:rPr lang="fr-FR" altLang="fr-FR" sz="3200"/>
              <a:t>Différencier avec le numérique </a:t>
            </a:r>
          </a:p>
          <a:p>
            <a:pPr algn="ctr"/>
            <a:endParaRPr lang="fr-FR" altLang="fr-FR" sz="3200"/>
          </a:p>
          <a:p>
            <a:pPr algn="ctr"/>
            <a:r>
              <a:rPr lang="fr-FR" altLang="fr-FR"/>
              <a:t>Regards croisés 1</a:t>
            </a:r>
            <a:r>
              <a:rPr lang="fr-FR" altLang="fr-FR" baseline="30000"/>
              <a:t>er</a:t>
            </a:r>
            <a:r>
              <a:rPr lang="fr-FR" altLang="fr-FR"/>
              <a:t> et 2</a:t>
            </a:r>
            <a:r>
              <a:rPr lang="fr-FR" altLang="fr-FR" baseline="30000"/>
              <a:t>nd</a:t>
            </a:r>
            <a:r>
              <a:rPr lang="fr-FR" altLang="fr-FR"/>
              <a:t> degré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oneTexte 2"/>
          <p:cNvSpPr txBox="1">
            <a:spLocks noChangeArrowheads="1"/>
          </p:cNvSpPr>
          <p:nvPr/>
        </p:nvSpPr>
        <p:spPr bwMode="auto">
          <a:xfrm>
            <a:off x="611188" y="1341438"/>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defTabSz="914400"/>
            <a:endParaRPr lang="fr-FR" altLang="fr-FR">
              <a:solidFill>
                <a:srgbClr val="000000"/>
              </a:solidFill>
              <a:latin typeface="Calibri" pitchFamily="34" charset="0"/>
            </a:endParaRPr>
          </a:p>
          <a:p>
            <a:pPr algn="ctr" defTabSz="914400"/>
            <a:r>
              <a:rPr lang="fr-FR" altLang="fr-FR">
                <a:solidFill>
                  <a:srgbClr val="000000"/>
                </a:solidFill>
              </a:rPr>
              <a:t>ORTHOGRAPHE</a:t>
            </a:r>
          </a:p>
          <a:p>
            <a:pPr algn="ctr" defTabSz="914400"/>
            <a:endParaRPr lang="fr-FR" altLang="fr-FR">
              <a:solidFill>
                <a:srgbClr val="000000"/>
              </a:solidFill>
            </a:endParaRPr>
          </a:p>
          <a:p>
            <a:pPr algn="ctr" defTabSz="914400"/>
            <a:r>
              <a:rPr lang="fr-FR" altLang="fr-FR" i="1">
                <a:solidFill>
                  <a:srgbClr val="000000"/>
                </a:solidFill>
              </a:rPr>
              <a:t>Autour de la dictée  </a:t>
            </a:r>
          </a:p>
          <a:p>
            <a:pPr algn="ctr" defTabSz="914400"/>
            <a:endParaRPr lang="fr-FR" altLang="fr-FR">
              <a:solidFill>
                <a:srgbClr val="000000"/>
              </a:solidFill>
            </a:endParaRPr>
          </a:p>
          <a:p>
            <a:pPr algn="ctr" defTabSz="914400"/>
            <a:r>
              <a:rPr lang="fr-FR" altLang="fr-FR">
                <a:solidFill>
                  <a:srgbClr val="000000"/>
                </a:solidFill>
              </a:rPr>
              <a:t>Cycle 3</a:t>
            </a:r>
          </a:p>
          <a:p>
            <a:pPr algn="ctr" defTabSz="914400"/>
            <a:r>
              <a:rPr lang="fr-FR" altLang="fr-FR">
                <a:solidFill>
                  <a:srgbClr val="000000"/>
                </a:solidFill>
              </a:rPr>
              <a:t>CM2</a:t>
            </a:r>
          </a:p>
          <a:p>
            <a:pPr algn="ctr" defTabSz="914400"/>
            <a:endParaRPr lang="fr-FR" altLang="fr-FR">
              <a:solidFill>
                <a:srgbClr val="000000"/>
              </a:solidFill>
            </a:endParaRPr>
          </a:p>
          <a:p>
            <a:pPr algn="ctr" defTabSz="914400"/>
            <a:r>
              <a:rPr lang="fr-FR" altLang="fr-FR" sz="1600">
                <a:solidFill>
                  <a:srgbClr val="000000"/>
                </a:solidFill>
              </a:rPr>
              <a:t>École Chateaubriand Bouguenais 44</a:t>
            </a:r>
          </a:p>
          <a:p>
            <a:pPr algn="ctr" defTabSz="914400"/>
            <a:r>
              <a:rPr lang="fr-FR" altLang="fr-FR" sz="1600">
                <a:solidFill>
                  <a:srgbClr val="000000"/>
                </a:solidFill>
              </a:rPr>
              <a:t>Classe de M. DUC </a:t>
            </a:r>
          </a:p>
          <a:p>
            <a:pPr algn="ctr" defTabSz="914400"/>
            <a:endParaRPr lang="fr-FR" altLang="fr-FR">
              <a:solidFill>
                <a:srgbClr val="000000"/>
              </a:solidFill>
              <a:latin typeface="Calibri" pitchFamily="34" charset="0"/>
            </a:endParaRPr>
          </a:p>
          <a:p>
            <a:pPr algn="ctr" defTabSz="914400"/>
            <a:endParaRPr lang="fr-FR" altLang="fr-FR">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oneTexte 1"/>
          <p:cNvSpPr txBox="1">
            <a:spLocks noChangeArrowheads="1"/>
          </p:cNvSpPr>
          <p:nvPr/>
        </p:nvSpPr>
        <p:spPr bwMode="auto">
          <a:xfrm>
            <a:off x="2230438" y="2327275"/>
            <a:ext cx="4211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endParaRPr lang="fr-FR" altLang="fr-FR">
              <a:latin typeface="Calibri" pitchFamily="34" charset="0"/>
            </a:endParaRPr>
          </a:p>
        </p:txBody>
      </p:sp>
      <p:sp>
        <p:nvSpPr>
          <p:cNvPr id="39939" name="ZoneTexte 2"/>
          <p:cNvSpPr txBox="1">
            <a:spLocks noChangeArrowheads="1"/>
          </p:cNvSpPr>
          <p:nvPr/>
        </p:nvSpPr>
        <p:spPr bwMode="auto">
          <a:xfrm>
            <a:off x="1081088" y="268288"/>
            <a:ext cx="6691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Un dispositif hebdomadaire ritualisé </a:t>
            </a:r>
          </a:p>
          <a:p>
            <a:r>
              <a:rPr lang="fr-FR" altLang="fr-FR">
                <a:latin typeface="Calibri" pitchFamily="34" charset="0"/>
              </a:rPr>
              <a:t>- 3 temps du lundi au jeudi (15 minutes) </a:t>
            </a:r>
          </a:p>
          <a:p>
            <a:r>
              <a:rPr lang="fr-FR" altLang="fr-FR">
                <a:latin typeface="Calibri" pitchFamily="34" charset="0"/>
              </a:rPr>
              <a:t>- dictée « bilan » vendredi </a:t>
            </a:r>
          </a:p>
        </p:txBody>
      </p:sp>
      <p:sp>
        <p:nvSpPr>
          <p:cNvPr id="39940" name="ZoneTexte 5"/>
          <p:cNvSpPr txBox="1">
            <a:spLocks noChangeArrowheads="1"/>
          </p:cNvSpPr>
          <p:nvPr/>
        </p:nvSpPr>
        <p:spPr bwMode="auto">
          <a:xfrm>
            <a:off x="679450" y="2327275"/>
            <a:ext cx="320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u="sng">
                <a:latin typeface="Calibri" pitchFamily="34" charset="0"/>
              </a:rPr>
              <a:t>Dictées flash </a:t>
            </a:r>
          </a:p>
          <a:p>
            <a:pPr algn="ctr"/>
            <a:r>
              <a:rPr lang="fr-FR" altLang="fr-FR">
                <a:latin typeface="Calibri" pitchFamily="34" charset="0"/>
              </a:rPr>
              <a:t>Dictées par l’enseignant</a:t>
            </a:r>
          </a:p>
          <a:p>
            <a:pPr algn="ctr"/>
            <a:r>
              <a:rPr lang="fr-FR" altLang="fr-FR">
                <a:latin typeface="Calibri" pitchFamily="34" charset="0"/>
              </a:rPr>
              <a:t>Élèves sur cahier </a:t>
            </a:r>
          </a:p>
          <a:p>
            <a:pPr algn="ctr"/>
            <a:r>
              <a:rPr lang="fr-FR" altLang="fr-FR">
                <a:latin typeface="Calibri" pitchFamily="34" charset="0"/>
              </a:rPr>
              <a:t>Un élève au tableau numérique </a:t>
            </a:r>
          </a:p>
          <a:p>
            <a:pPr algn="ctr"/>
            <a:r>
              <a:rPr lang="fr-FR" altLang="fr-FR">
                <a:latin typeface="Calibri" pitchFamily="34" charset="0"/>
              </a:rPr>
              <a:t>Auto-évaluation (doutes…)</a:t>
            </a:r>
          </a:p>
          <a:p>
            <a:pPr algn="ctr"/>
            <a:r>
              <a:rPr lang="fr-FR" altLang="fr-FR">
                <a:latin typeface="Calibri" pitchFamily="34" charset="0"/>
              </a:rPr>
              <a:t>Débat interactif mobilisant savoirs et ressources</a:t>
            </a:r>
          </a:p>
          <a:p>
            <a:pPr algn="ctr"/>
            <a:r>
              <a:rPr lang="fr-FR" altLang="fr-FR">
                <a:latin typeface="Calibri" pitchFamily="34" charset="0"/>
              </a:rPr>
              <a:t>Corrections, mises à la norme, archivage dictée </a:t>
            </a:r>
          </a:p>
          <a:p>
            <a:pPr algn="ctr"/>
            <a:r>
              <a:rPr lang="fr-FR" altLang="fr-FR">
                <a:latin typeface="Calibri" pitchFamily="34" charset="0"/>
              </a:rPr>
              <a:t>  </a:t>
            </a:r>
          </a:p>
          <a:p>
            <a:pPr algn="ctr"/>
            <a:r>
              <a:rPr lang="fr-FR" altLang="fr-FR">
                <a:latin typeface="Calibri" pitchFamily="34" charset="0"/>
              </a:rPr>
              <a:t>Médiation de l’enseignant </a:t>
            </a:r>
          </a:p>
        </p:txBody>
      </p:sp>
      <p:sp>
        <p:nvSpPr>
          <p:cNvPr id="39941" name="ZoneTexte 6"/>
          <p:cNvSpPr txBox="1">
            <a:spLocks noChangeArrowheads="1"/>
          </p:cNvSpPr>
          <p:nvPr/>
        </p:nvSpPr>
        <p:spPr bwMode="auto">
          <a:xfrm>
            <a:off x="4919663" y="2327275"/>
            <a:ext cx="30448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u="sng">
                <a:latin typeface="Calibri" pitchFamily="34" charset="0"/>
              </a:rPr>
              <a:t>Dictées  autonomes</a:t>
            </a:r>
          </a:p>
          <a:p>
            <a:pPr algn="ctr"/>
            <a:r>
              <a:rPr lang="fr-FR" altLang="fr-FR">
                <a:latin typeface="Calibri" pitchFamily="34" charset="0"/>
              </a:rPr>
              <a:t>Élèves avec baladeur mp4 (pauses, répétitions)</a:t>
            </a:r>
          </a:p>
          <a:p>
            <a:pPr algn="ctr"/>
            <a:r>
              <a:rPr lang="fr-FR" altLang="fr-FR">
                <a:latin typeface="Calibri" pitchFamily="34" charset="0"/>
              </a:rPr>
              <a:t>Cahier d’essai puis fiches</a:t>
            </a:r>
          </a:p>
          <a:p>
            <a:pPr algn="ctr"/>
            <a:r>
              <a:rPr lang="fr-FR" altLang="fr-FR">
                <a:latin typeface="Calibri" pitchFamily="34" charset="0"/>
              </a:rPr>
              <a:t>Codage par l’enseignant et ultimes recherches correctives </a:t>
            </a:r>
          </a:p>
          <a:p>
            <a:pPr algn="ctr"/>
            <a:r>
              <a:rPr lang="fr-FR" altLang="fr-FR">
                <a:latin typeface="Calibri" pitchFamily="34" charset="0"/>
              </a:rPr>
              <a:t>Ressources : affichage, dictionnaire, mémo, etc.</a:t>
            </a:r>
          </a:p>
          <a:p>
            <a:pPr algn="ctr"/>
            <a:endParaRPr lang="fr-FR" altLang="fr-FR">
              <a:latin typeface="Calibri" pitchFamily="34" charset="0"/>
            </a:endParaRPr>
          </a:p>
          <a:p>
            <a:pPr algn="ctr"/>
            <a:r>
              <a:rPr lang="fr-FR" altLang="fr-FR">
                <a:latin typeface="Calibri" pitchFamily="34" charset="0"/>
              </a:rPr>
              <a:t>Contrat : être prêt jeudi soir </a:t>
            </a:r>
          </a:p>
          <a:p>
            <a:pPr algn="ctr"/>
            <a:r>
              <a:rPr lang="fr-FR" altLang="fr-FR">
                <a:latin typeface="Calibri" pitchFamily="34" charset="0"/>
              </a:rPr>
              <a:t> </a:t>
            </a:r>
          </a:p>
        </p:txBody>
      </p:sp>
      <p:sp>
        <p:nvSpPr>
          <p:cNvPr id="39942" name="ZoneTexte 7"/>
          <p:cNvSpPr txBox="1">
            <a:spLocks noChangeArrowheads="1"/>
          </p:cNvSpPr>
          <p:nvPr/>
        </p:nvSpPr>
        <p:spPr bwMode="auto">
          <a:xfrm>
            <a:off x="1081088" y="1620838"/>
            <a:ext cx="734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Parallèlement / simultanément  </a:t>
            </a:r>
          </a:p>
        </p:txBody>
      </p:sp>
      <p:sp>
        <p:nvSpPr>
          <p:cNvPr id="39943" name="ZoneTexte 3"/>
          <p:cNvSpPr txBox="1">
            <a:spLocks noChangeArrowheads="1"/>
          </p:cNvSpPr>
          <p:nvPr/>
        </p:nvSpPr>
        <p:spPr bwMode="auto">
          <a:xfrm>
            <a:off x="1939925" y="5680075"/>
            <a:ext cx="511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Parcours de l’élève : flash </a:t>
            </a:r>
            <a:r>
              <a:rPr lang="fr-FR" altLang="fr-FR">
                <a:latin typeface="Calibri" pitchFamily="34" charset="0"/>
                <a:sym typeface="Wingdings" pitchFamily="2" charset="2"/>
              </a:rPr>
              <a:t> autonome </a:t>
            </a:r>
            <a:endParaRPr lang="fr-FR" altLang="fr-FR">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076700"/>
            <a:ext cx="2376487"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5" name="ZoneTexte 1"/>
          <p:cNvSpPr txBox="1">
            <a:spLocks noChangeArrowheads="1"/>
          </p:cNvSpPr>
          <p:nvPr/>
        </p:nvSpPr>
        <p:spPr bwMode="auto">
          <a:xfrm>
            <a:off x="3927475" y="4268788"/>
            <a:ext cx="47418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u="sng">
                <a:latin typeface="Calibri" pitchFamily="34" charset="0"/>
              </a:rPr>
              <a:t>Aménagement de l’espace classe </a:t>
            </a:r>
          </a:p>
          <a:p>
            <a:r>
              <a:rPr lang="fr-FR" altLang="fr-FR">
                <a:latin typeface="Calibri" pitchFamily="34" charset="0"/>
              </a:rPr>
              <a:t>-Tableaux en vis-à-vis  axe longitudinal</a:t>
            </a:r>
          </a:p>
          <a:p>
            <a:r>
              <a:rPr lang="fr-FR" altLang="fr-FR">
                <a:latin typeface="Calibri" pitchFamily="34" charset="0"/>
              </a:rPr>
              <a:t>-Élèves en face à face (axe transversal )–binômes </a:t>
            </a:r>
          </a:p>
          <a:p>
            <a:pPr algn="ctr"/>
            <a:r>
              <a:rPr lang="fr-FR" altLang="fr-FR" sz="1600" b="1">
                <a:solidFill>
                  <a:srgbClr val="FF0000"/>
                </a:solidFill>
                <a:latin typeface="Calibri" pitchFamily="34" charset="0"/>
              </a:rPr>
              <a:t>Pas de regroupement des élèves </a:t>
            </a:r>
          </a:p>
          <a:p>
            <a:pPr algn="ctr"/>
            <a:r>
              <a:rPr lang="fr-FR" altLang="fr-FR" sz="1600" b="1">
                <a:solidFill>
                  <a:srgbClr val="FF0000"/>
                </a:solidFill>
                <a:latin typeface="Calibri" pitchFamily="34" charset="0"/>
              </a:rPr>
              <a:t>selon la modalité de travail  </a:t>
            </a:r>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604838"/>
            <a:ext cx="40386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350" y="1481138"/>
            <a:ext cx="40481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692150"/>
            <a:ext cx="38290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ZoneTexte 1"/>
          <p:cNvSpPr txBox="1">
            <a:spLocks noChangeArrowheads="1"/>
          </p:cNvSpPr>
          <p:nvPr/>
        </p:nvSpPr>
        <p:spPr bwMode="auto">
          <a:xfrm>
            <a:off x="539750" y="3783013"/>
            <a:ext cx="2328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Mallette </a:t>
            </a:r>
          </a:p>
          <a:p>
            <a:pPr algn="ctr"/>
            <a:r>
              <a:rPr lang="fr-FR" altLang="fr-FR">
                <a:latin typeface="Calibri" pitchFamily="34" charset="0"/>
              </a:rPr>
              <a:t>Matériel</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297238"/>
            <a:ext cx="35147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PCP-DA44\Desktop\GRAF Numérique\REDIM\DSCF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276225"/>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C:\Users\PCP-DA44\Desktop\GRAF Numérique\REDIM\DSCF5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3103563"/>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ZoneTexte 1"/>
          <p:cNvSpPr txBox="1">
            <a:spLocks noChangeArrowheads="1"/>
          </p:cNvSpPr>
          <p:nvPr/>
        </p:nvSpPr>
        <p:spPr bwMode="auto">
          <a:xfrm>
            <a:off x="5970588" y="674688"/>
            <a:ext cx="267493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u="sng">
                <a:latin typeface="Calibri" pitchFamily="34" charset="0"/>
              </a:rPr>
              <a:t>Dictée flash </a:t>
            </a:r>
          </a:p>
          <a:p>
            <a:pPr algn="ctr"/>
            <a:endParaRPr lang="fr-FR" altLang="fr-FR">
              <a:latin typeface="Calibri" pitchFamily="34" charset="0"/>
            </a:endParaRPr>
          </a:p>
          <a:p>
            <a:pPr algn="ctr"/>
            <a:r>
              <a:rPr lang="fr-FR" altLang="fr-FR">
                <a:latin typeface="Calibri" pitchFamily="34" charset="0"/>
              </a:rPr>
              <a:t>2 ou 3  phrases</a:t>
            </a:r>
          </a:p>
          <a:p>
            <a:pPr algn="ctr"/>
            <a:r>
              <a:rPr lang="fr-FR" altLang="fr-FR">
                <a:latin typeface="Calibri" pitchFamily="34" charset="0"/>
              </a:rPr>
              <a:t>Avec l’enseignant</a:t>
            </a:r>
          </a:p>
          <a:p>
            <a:pPr algn="ctr"/>
            <a:endParaRPr lang="fr-FR" altLang="fr-FR">
              <a:latin typeface="Calibri" pitchFamily="34" charset="0"/>
            </a:endParaRPr>
          </a:p>
          <a:p>
            <a:pPr algn="ctr"/>
            <a:r>
              <a:rPr lang="fr-FR" altLang="fr-FR" sz="1600">
                <a:latin typeface="Calibri" pitchFamily="34" charset="0"/>
              </a:rPr>
              <a:t>Élèves  les « moins avancés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Users\PCP-DA44\Desktop\GRAF Numérique\REDIM\DSCF5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366713"/>
            <a:ext cx="73167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6" descr="C:\Users\PCP-DA44\Desktop\GRAF Numérique\REDIM\DSCF5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3109913"/>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ZoneTexte 1"/>
          <p:cNvSpPr txBox="1">
            <a:spLocks noChangeArrowheads="1"/>
          </p:cNvSpPr>
          <p:nvPr/>
        </p:nvSpPr>
        <p:spPr bwMode="auto">
          <a:xfrm>
            <a:off x="627063" y="4481513"/>
            <a:ext cx="2535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L’élève qui a écrit la dictée fait apparaître ce dont il doute en couleur.</a:t>
            </a:r>
          </a:p>
        </p:txBody>
      </p:sp>
      <p:sp>
        <p:nvSpPr>
          <p:cNvPr id="44037" name="ZoneTexte 2"/>
          <p:cNvSpPr txBox="1">
            <a:spLocks noChangeArrowheads="1"/>
          </p:cNvSpPr>
          <p:nvPr/>
        </p:nvSpPr>
        <p:spPr bwMode="auto">
          <a:xfrm>
            <a:off x="627063" y="5499100"/>
            <a:ext cx="297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solidFill>
                  <a:srgbClr val="FF0000"/>
                </a:solidFill>
                <a:latin typeface="Calibri" pitchFamily="34" charset="0"/>
              </a:rPr>
              <a:t>Les autres aussi sur leur cahier.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PCP-DA44\Desktop\GRAF Numérique\REDIM\DSCF5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393700"/>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Users\PCP-DA44\Desktop\GRAF Numérique\REDIM\DSCF5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2520950"/>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ZoneTexte 1"/>
          <p:cNvSpPr txBox="1">
            <a:spLocks noChangeArrowheads="1"/>
          </p:cNvSpPr>
          <p:nvPr/>
        </p:nvSpPr>
        <p:spPr bwMode="auto">
          <a:xfrm>
            <a:off x="6148388" y="900113"/>
            <a:ext cx="210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Echanges, interactions</a:t>
            </a:r>
          </a:p>
          <a:p>
            <a:pPr algn="ctr"/>
            <a:r>
              <a:rPr lang="fr-FR" altLang="fr-FR">
                <a:latin typeface="Calibri" pitchFamily="34" charset="0"/>
              </a:rPr>
              <a:t>… </a:t>
            </a:r>
          </a:p>
        </p:txBody>
      </p:sp>
      <p:sp>
        <p:nvSpPr>
          <p:cNvPr id="45061" name="ZoneTexte 2"/>
          <p:cNvSpPr txBox="1">
            <a:spLocks noChangeArrowheads="1"/>
          </p:cNvSpPr>
          <p:nvPr/>
        </p:nvSpPr>
        <p:spPr bwMode="auto">
          <a:xfrm>
            <a:off x="446088" y="3851275"/>
            <a:ext cx="23383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Mobilisation </a:t>
            </a:r>
          </a:p>
          <a:p>
            <a:pPr algn="ctr"/>
            <a:r>
              <a:rPr lang="fr-FR" altLang="fr-FR">
                <a:latin typeface="Calibri" pitchFamily="34" charset="0"/>
              </a:rPr>
              <a:t>des savoirs, </a:t>
            </a:r>
          </a:p>
          <a:p>
            <a:pPr algn="ctr"/>
            <a:r>
              <a:rPr lang="fr-FR" altLang="fr-FR">
                <a:latin typeface="Calibri" pitchFamily="34" charset="0"/>
              </a:rPr>
              <a:t>des ressources .</a:t>
            </a:r>
          </a:p>
          <a:p>
            <a:pPr algn="ctr"/>
            <a:endParaRPr lang="fr-FR" altLang="fr-FR">
              <a:latin typeface="Calibri" pitchFamily="34" charset="0"/>
            </a:endParaRPr>
          </a:p>
          <a:p>
            <a:pPr algn="ctr"/>
            <a:r>
              <a:rPr lang="fr-FR" altLang="fr-FR" sz="1600" i="1">
                <a:latin typeface="Calibri" pitchFamily="34" charset="0"/>
              </a:rPr>
              <a:t>Pratique collaborative  </a:t>
            </a:r>
          </a:p>
        </p:txBody>
      </p:sp>
      <p:pic>
        <p:nvPicPr>
          <p:cNvPr id="450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4943475"/>
            <a:ext cx="2392362"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PCP-DA44\Desktop\GRAF Numérique\REDIM\DSCF5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774700"/>
            <a:ext cx="59880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ZoneTexte 1"/>
          <p:cNvSpPr txBox="1">
            <a:spLocks noChangeArrowheads="1"/>
          </p:cNvSpPr>
          <p:nvPr/>
        </p:nvSpPr>
        <p:spPr bwMode="auto">
          <a:xfrm>
            <a:off x="1628775" y="4697413"/>
            <a:ext cx="598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a:latin typeface="Calibri" pitchFamily="34" charset="0"/>
              </a:rPr>
              <a:t>La dictée est corrigée et archivée .</a:t>
            </a:r>
          </a:p>
          <a:p>
            <a:r>
              <a:rPr lang="fr-FR" altLang="fr-FR" sz="1600">
                <a:latin typeface="Calibri" pitchFamily="34" charset="0"/>
              </a:rPr>
              <a:t>Elle est consultable comme ressource ultérieurement.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46188" y="2160588"/>
            <a:ext cx="6845300" cy="1828800"/>
          </a:xfrm>
          <a:prstGeom prst="wedgeRoundRectCallout">
            <a:avLst>
              <a:gd name="adj1" fmla="val 10341"/>
              <a:gd name="adj2" fmla="val 503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Pendant ce temps-là…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C:\Users\PCP-DA44\Desktop\GRAF Numérique\REDIM\DSCF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175" y="3652838"/>
            <a:ext cx="466566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ZoneTexte 1"/>
          <p:cNvSpPr txBox="1">
            <a:spLocks noChangeArrowheads="1"/>
          </p:cNvSpPr>
          <p:nvPr/>
        </p:nvSpPr>
        <p:spPr bwMode="auto">
          <a:xfrm>
            <a:off x="6273800" y="1550988"/>
            <a:ext cx="21907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Dictée autonome </a:t>
            </a:r>
          </a:p>
          <a:p>
            <a:pPr algn="ctr"/>
            <a:endParaRPr lang="fr-FR" altLang="fr-FR">
              <a:latin typeface="Calibri" pitchFamily="34" charset="0"/>
            </a:endParaRPr>
          </a:p>
          <a:p>
            <a:pPr algn="ctr"/>
            <a:r>
              <a:rPr lang="fr-FR" altLang="fr-FR">
                <a:latin typeface="Calibri" pitchFamily="34" charset="0"/>
              </a:rPr>
              <a:t>Casque</a:t>
            </a:r>
          </a:p>
          <a:p>
            <a:pPr algn="ctr"/>
            <a:r>
              <a:rPr lang="fr-FR" altLang="fr-FR">
                <a:latin typeface="Calibri" pitchFamily="34" charset="0"/>
              </a:rPr>
              <a:t>Baladeur </a:t>
            </a: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 y="319088"/>
            <a:ext cx="54006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4400" y="1143000"/>
            <a:ext cx="7239000" cy="4832350"/>
          </a:xfrm>
          <a:prstGeom prst="rect">
            <a:avLst/>
          </a:prstGeom>
          <a:noFill/>
        </p:spPr>
        <p:txBody>
          <a:bodyPr>
            <a:spAutoFit/>
          </a:bodyPr>
          <a:lstStyle/>
          <a:p>
            <a:pPr algn="ctr" fontAlgn="auto">
              <a:spcBef>
                <a:spcPts val="0"/>
              </a:spcBef>
              <a:spcAft>
                <a:spcPts val="0"/>
              </a:spcAft>
              <a:defRPr/>
            </a:pPr>
            <a:r>
              <a:rPr lang="fr-FR" sz="2000" b="1" dirty="0">
                <a:latin typeface="+mn-lt"/>
                <a:cs typeface="+mn-cs"/>
              </a:rPr>
              <a:t>Plan </a:t>
            </a:r>
          </a:p>
          <a:p>
            <a:pPr marL="342900" indent="-342900" fontAlgn="auto">
              <a:spcBef>
                <a:spcPts val="0"/>
              </a:spcBef>
              <a:spcAft>
                <a:spcPts val="0"/>
              </a:spcAft>
              <a:buFontTx/>
              <a:buAutoNum type="arabicPeriod"/>
              <a:defRPr/>
            </a:pPr>
            <a:r>
              <a:rPr lang="fr-FR" dirty="0">
                <a:latin typeface="+mn-lt"/>
                <a:cs typeface="+mn-cs"/>
              </a:rPr>
              <a:t>Présentation : </a:t>
            </a:r>
          </a:p>
          <a:p>
            <a:pPr algn="ctr" fontAlgn="auto">
              <a:spcBef>
                <a:spcPts val="0"/>
              </a:spcBef>
              <a:spcAft>
                <a:spcPts val="0"/>
              </a:spcAft>
              <a:defRPr/>
            </a:pPr>
            <a:r>
              <a:rPr lang="fr-FR" dirty="0">
                <a:latin typeface="+mn-lt"/>
                <a:cs typeface="+mn-cs"/>
              </a:rPr>
              <a:t> </a:t>
            </a:r>
            <a:r>
              <a:rPr lang="fr-FR" b="1" dirty="0">
                <a:latin typeface="+mn-lt"/>
                <a:cs typeface="+mn-cs"/>
              </a:rPr>
              <a:t>Personnaliser Différencier Individualiser (GRAF) </a:t>
            </a:r>
          </a:p>
          <a:p>
            <a:pPr algn="ctr" fontAlgn="auto">
              <a:spcBef>
                <a:spcPts val="0"/>
              </a:spcBef>
              <a:spcAft>
                <a:spcPts val="0"/>
              </a:spcAft>
              <a:defRPr/>
            </a:pPr>
            <a:endParaRPr lang="fr-FR" b="1" dirty="0">
              <a:latin typeface="+mn-lt"/>
              <a:cs typeface="+mn-cs"/>
            </a:endParaRPr>
          </a:p>
          <a:p>
            <a:pPr fontAlgn="auto">
              <a:spcBef>
                <a:spcPts val="0"/>
              </a:spcBef>
              <a:spcAft>
                <a:spcPts val="0"/>
              </a:spcAft>
              <a:defRPr/>
            </a:pPr>
            <a:r>
              <a:rPr lang="fr-FR" dirty="0">
                <a:latin typeface="+mn-lt"/>
                <a:cs typeface="+mn-cs"/>
              </a:rPr>
              <a:t>2. Vidéo : </a:t>
            </a:r>
          </a:p>
          <a:p>
            <a:pPr algn="ctr" fontAlgn="auto">
              <a:spcBef>
                <a:spcPts val="0"/>
              </a:spcBef>
              <a:spcAft>
                <a:spcPts val="0"/>
              </a:spcAft>
              <a:defRPr/>
            </a:pPr>
            <a:r>
              <a:rPr lang="fr-FR" b="1" dirty="0">
                <a:latin typeface="+mn-lt"/>
                <a:cs typeface="+mn-cs"/>
              </a:rPr>
              <a:t>Une journée bien remplie  (</a:t>
            </a:r>
            <a:r>
              <a:rPr lang="fr-FR" b="1" dirty="0" err="1">
                <a:latin typeface="+mn-lt"/>
                <a:cs typeface="+mn-cs"/>
              </a:rPr>
              <a:t>Eduscol</a:t>
            </a:r>
            <a:r>
              <a:rPr lang="fr-FR" b="1" dirty="0">
                <a:latin typeface="+mn-lt"/>
                <a:cs typeface="+mn-cs"/>
              </a:rPr>
              <a:t>)</a:t>
            </a:r>
          </a:p>
          <a:p>
            <a:pPr algn="ctr" fontAlgn="auto">
              <a:spcBef>
                <a:spcPts val="0"/>
              </a:spcBef>
              <a:spcAft>
                <a:spcPts val="0"/>
              </a:spcAft>
              <a:defRPr/>
            </a:pPr>
            <a:r>
              <a:rPr lang="fr-FR" b="1" dirty="0">
                <a:latin typeface="+mn-lt"/>
                <a:cs typeface="+mn-cs"/>
              </a:rPr>
              <a:t> </a:t>
            </a:r>
          </a:p>
          <a:p>
            <a:pPr fontAlgn="auto">
              <a:spcBef>
                <a:spcPts val="0"/>
              </a:spcBef>
              <a:spcAft>
                <a:spcPts val="0"/>
              </a:spcAft>
              <a:defRPr/>
            </a:pPr>
            <a:r>
              <a:rPr lang="fr-FR" dirty="0">
                <a:latin typeface="+mn-lt"/>
                <a:cs typeface="+mn-cs"/>
              </a:rPr>
              <a:t>3. Présentation : </a:t>
            </a:r>
          </a:p>
          <a:p>
            <a:pPr algn="ctr" fontAlgn="auto">
              <a:spcBef>
                <a:spcPts val="0"/>
              </a:spcBef>
              <a:spcAft>
                <a:spcPts val="0"/>
              </a:spcAft>
              <a:defRPr/>
            </a:pPr>
            <a:r>
              <a:rPr lang="fr-FR" b="1" dirty="0">
                <a:latin typeface="+mn-lt"/>
                <a:cs typeface="+mn-cs"/>
              </a:rPr>
              <a:t>Orthographe en CM2 – autour de la dictée </a:t>
            </a:r>
          </a:p>
          <a:p>
            <a:pPr algn="ctr" fontAlgn="auto">
              <a:spcBef>
                <a:spcPts val="0"/>
              </a:spcBef>
              <a:spcAft>
                <a:spcPts val="0"/>
              </a:spcAft>
              <a:defRPr/>
            </a:pPr>
            <a:r>
              <a:rPr lang="fr-FR" b="1" dirty="0">
                <a:latin typeface="+mn-lt"/>
                <a:cs typeface="+mn-cs"/>
              </a:rPr>
              <a:t>(</a:t>
            </a:r>
            <a:r>
              <a:rPr lang="fr-FR" sz="1600" b="1" dirty="0">
                <a:latin typeface="+mn-lt"/>
                <a:cs typeface="+mn-cs"/>
              </a:rPr>
              <a:t>école 44 – circonscription Bouguenais Sud Loire </a:t>
            </a:r>
            <a:r>
              <a:rPr lang="fr-FR" b="1" dirty="0">
                <a:latin typeface="+mn-lt"/>
                <a:cs typeface="+mn-cs"/>
              </a:rPr>
              <a:t>)</a:t>
            </a: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dirty="0">
                <a:latin typeface="+mn-lt"/>
                <a:cs typeface="+mn-cs"/>
              </a:rPr>
              <a:t>4.Présentation : </a:t>
            </a:r>
          </a:p>
          <a:p>
            <a:pPr algn="ctr" fontAlgn="auto">
              <a:spcBef>
                <a:spcPts val="0"/>
              </a:spcBef>
              <a:spcAft>
                <a:spcPts val="0"/>
              </a:spcAft>
              <a:defRPr/>
            </a:pPr>
            <a:r>
              <a:rPr lang="fr-FR" b="1" dirty="0">
                <a:latin typeface="+mn-lt"/>
                <a:cs typeface="+mn-cs"/>
              </a:rPr>
              <a:t>Projets en cours – scénarios </a:t>
            </a:r>
          </a:p>
          <a:p>
            <a:pPr algn="ctr" fontAlgn="auto">
              <a:spcBef>
                <a:spcPts val="0"/>
              </a:spcBef>
              <a:spcAft>
                <a:spcPts val="0"/>
              </a:spcAft>
              <a:defRPr/>
            </a:pPr>
            <a:r>
              <a:rPr lang="fr-FR" b="1" dirty="0">
                <a:latin typeface="+mn-lt"/>
                <a:cs typeface="+mn-cs"/>
              </a:rPr>
              <a:t>(</a:t>
            </a:r>
            <a:r>
              <a:rPr lang="fr-FR" sz="1600" b="1" dirty="0">
                <a:latin typeface="+mn-lt"/>
                <a:cs typeface="+mn-cs"/>
              </a:rPr>
              <a:t>école 44 – </a:t>
            </a:r>
            <a:r>
              <a:rPr lang="fr-FR" sz="1600" b="1" dirty="0">
                <a:latin typeface="+mn-lt"/>
                <a:cs typeface="+mn-cs"/>
              </a:rPr>
              <a:t>circonscription  </a:t>
            </a:r>
            <a:r>
              <a:rPr lang="fr-FR" sz="1600" b="1" dirty="0">
                <a:latin typeface="+mn-lt"/>
                <a:cs typeface="+mn-cs"/>
              </a:rPr>
              <a:t>Bouguenais Sud Loire </a:t>
            </a:r>
            <a:r>
              <a:rPr lang="fr-FR" b="1" dirty="0">
                <a:latin typeface="+mn-lt"/>
                <a:cs typeface="+mn-cs"/>
              </a:rPr>
              <a:t>)</a:t>
            </a:r>
            <a:endParaRPr lang="fr-FR" b="1" dirty="0">
              <a:latin typeface="+mn-lt"/>
              <a:cs typeface="+mn-cs"/>
            </a:endParaRP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dirty="0">
                <a:latin typeface="+mn-lt"/>
                <a:cs typeface="+mn-cs"/>
              </a:rPr>
              <a:t>5. En résumé </a:t>
            </a:r>
          </a:p>
          <a:p>
            <a:pPr fontAlgn="auto">
              <a:spcBef>
                <a:spcPts val="0"/>
              </a:spcBef>
              <a:spcAft>
                <a:spcPts val="0"/>
              </a:spcAft>
              <a:defRPr/>
            </a:pPr>
            <a:r>
              <a:rPr lang="fr-FR" dirty="0">
                <a:latin typeface="+mn-lt"/>
                <a:cs typeface="+mn-cs"/>
              </a:rPr>
              <a:t> </a:t>
            </a:r>
            <a:endParaRPr lang="fr-FR"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CP-DA44\Desktop\GRAF Numérique\REDIM\DSCF5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393700"/>
            <a:ext cx="6124575"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ZoneTexte 1"/>
          <p:cNvSpPr txBox="1">
            <a:spLocks noChangeArrowheads="1"/>
          </p:cNvSpPr>
          <p:nvPr/>
        </p:nvSpPr>
        <p:spPr bwMode="auto">
          <a:xfrm>
            <a:off x="1665288" y="4197350"/>
            <a:ext cx="6083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L’élève écrit puis il surligne ensuite ce dont il doute.</a:t>
            </a:r>
          </a:p>
          <a:p>
            <a:r>
              <a:rPr lang="fr-FR" altLang="fr-FR">
                <a:latin typeface="Calibri" pitchFamily="34" charset="0"/>
              </a:rPr>
              <a:t>Il peut réécouter. </a:t>
            </a:r>
          </a:p>
          <a:p>
            <a:r>
              <a:rPr lang="fr-FR" altLang="fr-FR">
                <a:latin typeface="Calibri" pitchFamily="34" charset="0"/>
              </a:rPr>
              <a:t>Il peut consulter les ressources de son choix. </a:t>
            </a:r>
          </a:p>
          <a:p>
            <a:r>
              <a:rPr lang="fr-FR" altLang="fr-FR">
                <a:latin typeface="Calibri" pitchFamily="34" charset="0"/>
              </a:rPr>
              <a:t>Il corrige.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PCP-DA44\Desktop\GRAF Numérique\REDIM\DSCF5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311150"/>
            <a:ext cx="42640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309813"/>
            <a:ext cx="6613525"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PCP-DA44\Desktop\GRAF Numérique\REDIM\DSCF5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685800"/>
            <a:ext cx="1714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Users\PCP-DA44\Desktop\GRAF Numérique\REDIM\DSCF5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796925"/>
            <a:ext cx="1714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ZoneTexte 1"/>
          <p:cNvSpPr txBox="1">
            <a:spLocks noChangeArrowheads="1"/>
          </p:cNvSpPr>
          <p:nvPr/>
        </p:nvSpPr>
        <p:spPr bwMode="auto">
          <a:xfrm>
            <a:off x="1103313" y="4322763"/>
            <a:ext cx="647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Contrat : </a:t>
            </a:r>
          </a:p>
          <a:p>
            <a:r>
              <a:rPr lang="fr-FR" altLang="fr-FR">
                <a:latin typeface="Calibri" pitchFamily="34" charset="0"/>
              </a:rPr>
              <a:t>Rendre sa copie sur feuille pour codage par l’enseignant.</a:t>
            </a:r>
          </a:p>
          <a:p>
            <a:r>
              <a:rPr lang="fr-FR" altLang="fr-FR">
                <a:latin typeface="Calibri" pitchFamily="34" charset="0"/>
              </a:rPr>
              <a:t>Retour à l’élève pour les derniers ajustements.</a:t>
            </a:r>
          </a:p>
          <a:p>
            <a:r>
              <a:rPr lang="fr-FR" altLang="fr-FR">
                <a:latin typeface="Calibri" pitchFamily="34" charset="0"/>
              </a:rPr>
              <a:t>Le code aide et guide l’élève sur le type d’erreur.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1"/>
          <p:cNvSpPr txBox="1">
            <a:spLocks noChangeArrowheads="1"/>
          </p:cNvSpPr>
          <p:nvPr/>
        </p:nvSpPr>
        <p:spPr bwMode="auto">
          <a:xfrm>
            <a:off x="692150" y="488950"/>
            <a:ext cx="77168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POINTS DE FOCALISATION </a:t>
            </a:r>
          </a:p>
          <a:p>
            <a:r>
              <a:rPr lang="fr-FR" altLang="fr-FR" b="1">
                <a:latin typeface="Calibri" pitchFamily="34" charset="0"/>
              </a:rPr>
              <a:t>Ritualisation</a:t>
            </a:r>
            <a:r>
              <a:rPr lang="fr-FR" altLang="fr-FR">
                <a:latin typeface="Calibri" pitchFamily="34" charset="0"/>
              </a:rPr>
              <a:t>  : temps courts mais intenses</a:t>
            </a:r>
          </a:p>
          <a:p>
            <a:r>
              <a:rPr lang="fr-FR" altLang="fr-FR" b="1">
                <a:latin typeface="Calibri" pitchFamily="34" charset="0"/>
              </a:rPr>
              <a:t>Progressivité</a:t>
            </a:r>
            <a:r>
              <a:rPr lang="fr-FR" altLang="fr-FR">
                <a:latin typeface="Calibri" pitchFamily="34" charset="0"/>
              </a:rPr>
              <a:t> : dictée flash puis dictée autonome – mise en place du dispositif période 1 (« flash pour tous ») – en période 2 : flash / autonome en parallèle</a:t>
            </a:r>
          </a:p>
          <a:p>
            <a:r>
              <a:rPr lang="fr-FR" altLang="fr-FR">
                <a:latin typeface="Calibri" pitchFamily="34" charset="0"/>
              </a:rPr>
              <a:t> </a:t>
            </a:r>
          </a:p>
          <a:p>
            <a:r>
              <a:rPr lang="fr-FR" altLang="fr-FR" b="1">
                <a:latin typeface="Calibri" pitchFamily="34" charset="0"/>
              </a:rPr>
              <a:t>Fréquence </a:t>
            </a:r>
          </a:p>
          <a:p>
            <a:r>
              <a:rPr lang="fr-FR" altLang="fr-FR">
                <a:latin typeface="Calibri" pitchFamily="34" charset="0"/>
              </a:rPr>
              <a:t>-Exposition régulière aux notions et problématiques orthographiques</a:t>
            </a:r>
          </a:p>
          <a:p>
            <a:r>
              <a:rPr lang="fr-FR" altLang="fr-FR">
                <a:latin typeface="Calibri" pitchFamily="34" charset="0"/>
              </a:rPr>
              <a:t>-Exposition régulière aux outils numériques </a:t>
            </a:r>
          </a:p>
          <a:p>
            <a:endParaRPr lang="fr-FR" altLang="fr-FR">
              <a:latin typeface="Calibri" pitchFamily="34" charset="0"/>
            </a:endParaRPr>
          </a:p>
          <a:p>
            <a:r>
              <a:rPr lang="fr-FR" altLang="fr-FR" b="1">
                <a:latin typeface="Calibri" pitchFamily="34" charset="0"/>
              </a:rPr>
              <a:t>Démarche</a:t>
            </a:r>
            <a:r>
              <a:rPr lang="fr-FR" altLang="fr-FR">
                <a:latin typeface="Calibri" pitchFamily="34" charset="0"/>
              </a:rPr>
              <a:t> active de recherche et de questionnement / Transversalité / Transfert – situations où l’écrit intervient (réponses, rédaction, copie,…)  /    </a:t>
            </a:r>
          </a:p>
          <a:p>
            <a:r>
              <a:rPr lang="fr-FR" altLang="fr-FR" b="1">
                <a:latin typeface="Calibri" pitchFamily="34" charset="0"/>
              </a:rPr>
              <a:t>Méthodologie /régulation</a:t>
            </a:r>
            <a:r>
              <a:rPr lang="fr-FR" altLang="fr-FR">
                <a:latin typeface="Calibri" pitchFamily="34" charset="0"/>
              </a:rPr>
              <a:t>  :  </a:t>
            </a:r>
          </a:p>
          <a:p>
            <a:r>
              <a:rPr lang="fr-FR" altLang="fr-FR">
                <a:latin typeface="Calibri" pitchFamily="34" charset="0"/>
              </a:rPr>
              <a:t>-relire vérifier autoévaluer // seul ou en interaction (flash) // autonomie // coopération </a:t>
            </a:r>
          </a:p>
          <a:p>
            <a:r>
              <a:rPr lang="fr-FR" altLang="fr-FR">
                <a:latin typeface="Calibri" pitchFamily="34" charset="0"/>
              </a:rPr>
              <a:t> </a:t>
            </a:r>
          </a:p>
          <a:p>
            <a:r>
              <a:rPr lang="fr-FR" altLang="fr-FR" b="1">
                <a:latin typeface="Calibri" pitchFamily="34" charset="0"/>
              </a:rPr>
              <a:t>Contractualisation</a:t>
            </a:r>
            <a:r>
              <a:rPr lang="fr-FR" altLang="fr-FR">
                <a:latin typeface="Calibri" pitchFamily="34" charset="0"/>
              </a:rPr>
              <a:t> (feuille à remettre) responsabilisation </a:t>
            </a:r>
          </a:p>
          <a:p>
            <a:r>
              <a:rPr lang="fr-FR" altLang="fr-FR" b="1">
                <a:latin typeface="Calibri" pitchFamily="34" charset="0"/>
              </a:rPr>
              <a:t>Appropriation</a:t>
            </a:r>
            <a:r>
              <a:rPr lang="fr-FR" altLang="fr-FR">
                <a:latin typeface="Calibri" pitchFamily="34" charset="0"/>
              </a:rPr>
              <a:t> outils et ressources papier ou numériques –mémo, dictionnaire, affichage, dictionnaire en ligne, etc.</a:t>
            </a:r>
          </a:p>
          <a:p>
            <a:r>
              <a:rPr lang="fr-FR" altLang="fr-FR" b="1">
                <a:latin typeface="Calibri" pitchFamily="34" charset="0"/>
              </a:rPr>
              <a:t>Cadre de classe </a:t>
            </a:r>
            <a:r>
              <a:rPr lang="fr-FR" altLang="fr-FR">
                <a:latin typeface="Calibri" pitchFamily="34" charset="0"/>
              </a:rPr>
              <a:t>explicite, des règles posées claires, </a:t>
            </a:r>
          </a:p>
          <a:p>
            <a:r>
              <a:rPr lang="fr-FR" altLang="fr-FR" b="1">
                <a:latin typeface="Calibri" pitchFamily="34" charset="0"/>
              </a:rPr>
              <a:t>Posture</a:t>
            </a:r>
            <a:r>
              <a:rPr lang="fr-FR" altLang="fr-FR">
                <a:latin typeface="Calibri" pitchFamily="34" charset="0"/>
              </a:rPr>
              <a:t> : médiation, étayage, encouragement, validation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1"/>
          <p:cNvSpPr txBox="1">
            <a:spLocks noChangeArrowheads="1"/>
          </p:cNvSpPr>
          <p:nvPr/>
        </p:nvSpPr>
        <p:spPr bwMode="auto">
          <a:xfrm>
            <a:off x="2709863" y="290513"/>
            <a:ext cx="326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4 . Projets en cours </a:t>
            </a:r>
          </a:p>
          <a:p>
            <a:pPr algn="ctr"/>
            <a:r>
              <a:rPr lang="fr-FR" altLang="fr-FR" b="1">
                <a:latin typeface="Calibri" pitchFamily="34" charset="0"/>
              </a:rPr>
              <a:t>Scénarios en cours de rédaction </a:t>
            </a:r>
          </a:p>
        </p:txBody>
      </p:sp>
      <p:sp>
        <p:nvSpPr>
          <p:cNvPr id="53251" name="ZoneTexte 2"/>
          <p:cNvSpPr txBox="1">
            <a:spLocks noChangeArrowheads="1"/>
          </p:cNvSpPr>
          <p:nvPr/>
        </p:nvSpPr>
        <p:spPr bwMode="auto">
          <a:xfrm>
            <a:off x="773113" y="1173163"/>
            <a:ext cx="730408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u="sng">
                <a:latin typeface="Calibri" pitchFamily="34" charset="0"/>
              </a:rPr>
              <a:t>Rédaction d’un conte des origines </a:t>
            </a:r>
          </a:p>
          <a:p>
            <a:endParaRPr lang="fr-FR" altLang="fr-FR">
              <a:latin typeface="Calibri" pitchFamily="34" charset="0"/>
            </a:endParaRPr>
          </a:p>
          <a:p>
            <a:pPr algn="ctr"/>
            <a:r>
              <a:rPr lang="fr-FR" altLang="fr-FR" b="1">
                <a:latin typeface="Calibri" pitchFamily="34" charset="0"/>
              </a:rPr>
              <a:t>Cycle 3 CE2 CM1 </a:t>
            </a:r>
          </a:p>
          <a:p>
            <a:pPr algn="ctr"/>
            <a:r>
              <a:rPr lang="fr-FR" altLang="fr-FR" b="1">
                <a:latin typeface="Calibri" pitchFamily="34" charset="0"/>
              </a:rPr>
              <a:t>Open office vox </a:t>
            </a:r>
          </a:p>
          <a:p>
            <a:pPr algn="ctr"/>
            <a:r>
              <a:rPr lang="fr-FR" altLang="fr-FR" b="1">
                <a:latin typeface="Calibri" pitchFamily="34" charset="0"/>
              </a:rPr>
              <a:t>Traitement de texte avec synthèse vocale, </a:t>
            </a:r>
          </a:p>
          <a:p>
            <a:pPr algn="ctr"/>
            <a:r>
              <a:rPr lang="fr-FR" altLang="fr-FR" b="1">
                <a:latin typeface="Calibri" pitchFamily="34" charset="0"/>
              </a:rPr>
              <a:t>Fonctionnalités du correcteur ortho-grammatical </a:t>
            </a:r>
          </a:p>
          <a:p>
            <a:r>
              <a:rPr lang="fr-FR" altLang="fr-FR">
                <a:latin typeface="Calibri" pitchFamily="34" charset="0"/>
              </a:rPr>
              <a:t> </a:t>
            </a:r>
          </a:p>
          <a:p>
            <a:pPr algn="ctr"/>
            <a:r>
              <a:rPr lang="fr-FR" altLang="fr-FR" b="1">
                <a:latin typeface="Calibri" pitchFamily="34" charset="0"/>
              </a:rPr>
              <a:t>Séquence </a:t>
            </a:r>
          </a:p>
          <a:p>
            <a:r>
              <a:rPr lang="fr-FR" altLang="fr-FR">
                <a:latin typeface="Calibri" pitchFamily="34" charset="0"/>
              </a:rPr>
              <a:t>1</a:t>
            </a:r>
            <a:r>
              <a:rPr lang="fr-FR" altLang="fr-FR" baseline="30000">
                <a:latin typeface="Calibri" pitchFamily="34" charset="0"/>
              </a:rPr>
              <a:t>er</a:t>
            </a:r>
            <a:r>
              <a:rPr lang="fr-FR" altLang="fr-FR">
                <a:latin typeface="Calibri" pitchFamily="34" charset="0"/>
              </a:rPr>
              <a:t> jet papier ( diagnostic / besoins)</a:t>
            </a:r>
          </a:p>
          <a:p>
            <a:r>
              <a:rPr lang="fr-FR" altLang="fr-FR">
                <a:latin typeface="Calibri" pitchFamily="34" charset="0"/>
              </a:rPr>
              <a:t>Jets suivants :  Utilisation d’Open Office Vox pour rédiger /se corriger  </a:t>
            </a:r>
          </a:p>
          <a:p>
            <a:pPr algn="ctr"/>
            <a:r>
              <a:rPr lang="fr-FR" altLang="fr-FR" b="1">
                <a:latin typeface="Calibri" pitchFamily="34" charset="0"/>
              </a:rPr>
              <a:t>3 niveaux différenciés  simultanés </a:t>
            </a:r>
          </a:p>
          <a:p>
            <a:r>
              <a:rPr lang="fr-FR" altLang="fr-FR">
                <a:latin typeface="Calibri" pitchFamily="34" charset="0"/>
              </a:rPr>
              <a:t>-4 élèves au casque (en écrivant ou après écriture – mot  /groupe / phrase) </a:t>
            </a:r>
          </a:p>
          <a:p>
            <a:r>
              <a:rPr lang="fr-FR" altLang="fr-FR">
                <a:latin typeface="Calibri" pitchFamily="34" charset="0"/>
              </a:rPr>
              <a:t>-Les autres élèves avec la correction ortho-grammaticale et typo</a:t>
            </a:r>
          </a:p>
          <a:p>
            <a:r>
              <a:rPr lang="fr-FR" altLang="fr-FR">
                <a:latin typeface="Calibri" pitchFamily="34" charset="0"/>
              </a:rPr>
              <a:t>-Certains iront sur la mise  en page, l’insertion de photos, la valorisation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PCP-DA44\Desktop\GRAF Numérique\openoffvoxCE2CM1\redim\DSCF5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393700"/>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C:\Users\PCP-DA44\Desktop\GRAF Numérique\openoffvoxCE2CM1\redim\DSCF5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3429000"/>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PCP-DA44\Desktop\GRAF Numérique\openoffvoxCE2CM1\redim\DSCF5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5100"/>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Users\PCP-DA44\Desktop\GRAF Numérique\openoffvoxCE2CM1\redim\DSCF50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2590800"/>
            <a:ext cx="53975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00050"/>
            <a:ext cx="29146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295400"/>
            <a:ext cx="39433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3800475"/>
            <a:ext cx="41148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1962150"/>
            <a:ext cx="30670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638" y="4116388"/>
            <a:ext cx="25812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7" name="ZoneTexte 1"/>
          <p:cNvSpPr txBox="1">
            <a:spLocks noChangeArrowheads="1"/>
          </p:cNvSpPr>
          <p:nvPr/>
        </p:nvSpPr>
        <p:spPr bwMode="auto">
          <a:xfrm>
            <a:off x="352425" y="6153150"/>
            <a:ext cx="648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Progressivement , on pourra utiliser la fonction « commentaire » ↑</a:t>
            </a:r>
          </a:p>
          <a:p>
            <a:r>
              <a:rPr lang="fr-FR" altLang="fr-FR">
                <a:latin typeface="Calibri" pitchFamily="34" charset="0"/>
              </a:rPr>
              <a:t>.</a:t>
            </a:r>
          </a:p>
        </p:txBody>
      </p:sp>
      <p:sp>
        <p:nvSpPr>
          <p:cNvPr id="56328" name="ZoneTexte 2"/>
          <p:cNvSpPr txBox="1">
            <a:spLocks noChangeArrowheads="1"/>
          </p:cNvSpPr>
          <p:nvPr/>
        </p:nvSpPr>
        <p:spPr bwMode="auto">
          <a:xfrm>
            <a:off x="6838950" y="3802063"/>
            <a:ext cx="18192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a:latin typeface="Calibri" pitchFamily="34" charset="0"/>
              </a:rPr>
              <a:t>Le commentaire </a:t>
            </a:r>
          </a:p>
          <a:p>
            <a:r>
              <a:rPr lang="fr-FR" altLang="fr-FR" sz="1600">
                <a:latin typeface="Calibri" pitchFamily="34" charset="0"/>
              </a:rPr>
              <a:t>-encourager, </a:t>
            </a:r>
          </a:p>
          <a:p>
            <a:r>
              <a:rPr lang="fr-FR" altLang="fr-FR" sz="1600">
                <a:latin typeface="Calibri" pitchFamily="34" charset="0"/>
              </a:rPr>
              <a:t>-donner des conseils,</a:t>
            </a:r>
          </a:p>
          <a:p>
            <a:r>
              <a:rPr lang="fr-FR" altLang="fr-FR" sz="1600">
                <a:latin typeface="Calibri" pitchFamily="34" charset="0"/>
              </a:rPr>
              <a:t>-aller à l’essentiel pour ne pas « surcharger » l’élève </a:t>
            </a:r>
          </a:p>
        </p:txBody>
      </p:sp>
      <p:sp>
        <p:nvSpPr>
          <p:cNvPr id="56329" name="ZoneTexte 3"/>
          <p:cNvSpPr txBox="1">
            <a:spLocks noChangeArrowheads="1"/>
          </p:cNvSpPr>
          <p:nvPr/>
        </p:nvSpPr>
        <p:spPr bwMode="auto">
          <a:xfrm>
            <a:off x="3948113" y="3135313"/>
            <a:ext cx="23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1</a:t>
            </a:r>
          </a:p>
        </p:txBody>
      </p:sp>
      <p:sp>
        <p:nvSpPr>
          <p:cNvPr id="56330" name="ZoneTexte 4"/>
          <p:cNvSpPr txBox="1">
            <a:spLocks noChangeArrowheads="1"/>
          </p:cNvSpPr>
          <p:nvPr/>
        </p:nvSpPr>
        <p:spPr bwMode="auto">
          <a:xfrm>
            <a:off x="6686550" y="400050"/>
            <a:ext cx="25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2</a:t>
            </a:r>
          </a:p>
        </p:txBody>
      </p:sp>
      <p:sp>
        <p:nvSpPr>
          <p:cNvPr id="56331" name="ZoneTexte 5"/>
          <p:cNvSpPr txBox="1">
            <a:spLocks noChangeArrowheads="1"/>
          </p:cNvSpPr>
          <p:nvPr/>
        </p:nvSpPr>
        <p:spPr bwMode="auto">
          <a:xfrm>
            <a:off x="8105775" y="1962150"/>
            <a:ext cx="40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latin typeface="Calibri" pitchFamily="34" charset="0"/>
              </a:rPr>
              <a:t>3</a:t>
            </a:r>
          </a:p>
        </p:txBody>
      </p:sp>
      <p:sp>
        <p:nvSpPr>
          <p:cNvPr id="56332" name="ZoneTexte 6"/>
          <p:cNvSpPr txBox="1">
            <a:spLocks noChangeArrowheads="1"/>
          </p:cNvSpPr>
          <p:nvPr/>
        </p:nvSpPr>
        <p:spPr bwMode="auto">
          <a:xfrm>
            <a:off x="352425" y="400050"/>
            <a:ext cx="2771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i="1">
                <a:latin typeface="Calibri" pitchFamily="34" charset="0"/>
              </a:rPr>
              <a:t>Exemple d‘amélioration  </a:t>
            </a:r>
          </a:p>
          <a:p>
            <a:pPr algn="ctr"/>
            <a:r>
              <a:rPr lang="fr-FR" altLang="fr-FR" i="1">
                <a:latin typeface="Calibri" pitchFamily="34" charset="0"/>
              </a:rPr>
              <a:t>du texte produit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1"/>
          <p:cNvSpPr txBox="1">
            <a:spLocks noChangeArrowheads="1"/>
          </p:cNvSpPr>
          <p:nvPr/>
        </p:nvSpPr>
        <p:spPr bwMode="auto">
          <a:xfrm>
            <a:off x="1289050" y="406400"/>
            <a:ext cx="631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a:latin typeface="Calibri" pitchFamily="34" charset="0"/>
              </a:rPr>
              <a:t>En résumé </a:t>
            </a:r>
          </a:p>
        </p:txBody>
      </p:sp>
      <p:sp>
        <p:nvSpPr>
          <p:cNvPr id="3" name="ZoneTexte 2"/>
          <p:cNvSpPr txBox="1"/>
          <p:nvPr/>
        </p:nvSpPr>
        <p:spPr>
          <a:xfrm>
            <a:off x="463550" y="995363"/>
            <a:ext cx="7815263" cy="4524375"/>
          </a:xfrm>
          <a:prstGeom prst="rect">
            <a:avLst/>
          </a:prstGeom>
          <a:noFill/>
        </p:spPr>
        <p:txBody>
          <a:bodyPr>
            <a:spAutoFit/>
          </a:bodyPr>
          <a:lstStyle/>
          <a:p>
            <a:pPr fontAlgn="auto">
              <a:spcBef>
                <a:spcPts val="0"/>
              </a:spcBef>
              <a:spcAft>
                <a:spcPts val="0"/>
              </a:spcAft>
              <a:defRPr/>
            </a:pPr>
            <a:r>
              <a:rPr lang="fr-FR" sz="1600" dirty="0">
                <a:latin typeface="+mn-lt"/>
                <a:cs typeface="+mn-cs"/>
              </a:rPr>
              <a:t>A travers ces trois exemples, la prise en compte de l’hétérogénéité </a:t>
            </a:r>
          </a:p>
          <a:p>
            <a:pPr fontAlgn="auto">
              <a:spcBef>
                <a:spcPts val="0"/>
              </a:spcBef>
              <a:spcAft>
                <a:spcPts val="0"/>
              </a:spcAft>
              <a:defRPr/>
            </a:pPr>
            <a:r>
              <a:rPr lang="fr-FR" sz="1600" dirty="0">
                <a:latin typeface="+mn-lt"/>
                <a:cs typeface="+mn-cs"/>
              </a:rPr>
              <a:t>-Structurelle en classe multi niveaux </a:t>
            </a:r>
          </a:p>
          <a:p>
            <a:pPr fontAlgn="auto">
              <a:spcBef>
                <a:spcPts val="0"/>
              </a:spcBef>
              <a:spcAft>
                <a:spcPts val="0"/>
              </a:spcAft>
              <a:defRPr/>
            </a:pPr>
            <a:r>
              <a:rPr lang="fr-FR" sz="1600" dirty="0">
                <a:latin typeface="+mn-lt"/>
                <a:cs typeface="+mn-cs"/>
              </a:rPr>
              <a:t>-Compétences orthographiques en CM2, construction de l’autonomie </a:t>
            </a:r>
          </a:p>
          <a:p>
            <a:pPr fontAlgn="auto">
              <a:spcBef>
                <a:spcPts val="0"/>
              </a:spcBef>
              <a:spcAft>
                <a:spcPts val="0"/>
              </a:spcAft>
              <a:defRPr/>
            </a:pPr>
            <a:r>
              <a:rPr lang="fr-FR" sz="1600" dirty="0">
                <a:latin typeface="+mn-lt"/>
                <a:cs typeface="+mn-cs"/>
              </a:rPr>
              <a:t>-Compétences de rédaction en CE2CM1, potentialités de l’outil // besoins des élèves // trois niveaux d’utilisation (open office vox) </a:t>
            </a:r>
          </a:p>
          <a:p>
            <a:pPr algn="ctr" fontAlgn="auto">
              <a:spcBef>
                <a:spcPts val="0"/>
              </a:spcBef>
              <a:spcAft>
                <a:spcPts val="0"/>
              </a:spcAft>
              <a:defRPr/>
            </a:pPr>
            <a:r>
              <a:rPr lang="fr-FR" sz="1600" b="1" u="sng" dirty="0">
                <a:latin typeface="+mn-lt"/>
                <a:cs typeface="+mn-cs"/>
              </a:rPr>
              <a:t>Repères </a:t>
            </a:r>
            <a:endParaRPr lang="fr-FR" sz="1600" b="1" u="sng" dirty="0">
              <a:latin typeface="+mn-lt"/>
              <a:cs typeface="+mn-cs"/>
            </a:endParaRP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Cadre d’enseignement explicite aux règles bien posées </a:t>
            </a: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Recours à l’autonomie et à l’autorégulation  </a:t>
            </a: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Enseignant qui gère le groupe, pose le cadre, mobilise les élèves, dont le rôle va varier (passer les consignes, indique les attentes, régule, aide, guide, anime,…)   </a:t>
            </a: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Complémentarité des outils et des ressources «papier» et «numérique» (pas d’exclusive)   </a:t>
            </a: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Espaces identifiés, des pôles et postes de travail, qui modifient les représentations et fonctionnements « en frontal » -</a:t>
            </a:r>
            <a:r>
              <a:rPr lang="fr-FR" sz="1400" dirty="0">
                <a:latin typeface="+mn-lt"/>
                <a:cs typeface="+mn-cs"/>
              </a:rPr>
              <a:t>sans les exclure-  </a:t>
            </a: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Elèves qui s’adaptent (orientation tableau, position vis-à-vis des outils,  déplacements, etc.)   </a:t>
            </a:r>
          </a:p>
          <a:p>
            <a:pPr marL="285750" indent="-285750" fontAlgn="auto">
              <a:spcBef>
                <a:spcPts val="0"/>
              </a:spcBef>
              <a:spcAft>
                <a:spcPts val="0"/>
              </a:spcAft>
              <a:buFont typeface="Arial" panose="020B0604020202020204" pitchFamily="34" charset="0"/>
              <a:buChar char="•"/>
              <a:defRPr/>
            </a:pPr>
            <a:r>
              <a:rPr lang="fr-FR" sz="1600" dirty="0">
                <a:latin typeface="+mn-lt"/>
                <a:cs typeface="+mn-cs"/>
              </a:rPr>
              <a:t>Elèves exposés très régulièrement et «ordinairement » aux usages numériques dans le cadre des apprentissages fondamentaux et pas seulement dans le cadre de projets «innovants » et « exceptionnels » donc peu fréquents. </a:t>
            </a:r>
            <a:endParaRPr lang="fr-FR" dirty="0">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1"/>
          <p:cNvSpPr txBox="1">
            <a:spLocks noChangeArrowheads="1"/>
          </p:cNvSpPr>
          <p:nvPr/>
        </p:nvSpPr>
        <p:spPr bwMode="auto">
          <a:xfrm>
            <a:off x="2784475" y="3074988"/>
            <a:ext cx="369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Merci de votre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65125" y="3827463"/>
            <a:ext cx="3773488" cy="646112"/>
          </a:xfrm>
          <a:prstGeom prst="rect">
            <a:avLst/>
          </a:prstGeom>
          <a:noFill/>
          <a:ln>
            <a:solidFill>
              <a:schemeClr val="accent1">
                <a:lumMod val="75000"/>
              </a:schemeClr>
            </a:solidFill>
          </a:ln>
        </p:spPr>
        <p:txBody>
          <a:bodyPr wrap="none">
            <a:spAutoFit/>
          </a:bodyPr>
          <a:lstStyle/>
          <a:p>
            <a:pPr fontAlgn="auto">
              <a:spcBef>
                <a:spcPts val="0"/>
              </a:spcBef>
              <a:spcAft>
                <a:spcPts val="0"/>
              </a:spcAft>
              <a:defRPr/>
            </a:pPr>
            <a:r>
              <a:rPr lang="fr-FR" sz="3600" dirty="0">
                <a:solidFill>
                  <a:srgbClr val="376092"/>
                </a:solidFill>
                <a:latin typeface="+mn-lt"/>
                <a:cs typeface="+mn-cs"/>
              </a:rPr>
              <a:t>DIFFÉRENCIATION</a:t>
            </a:r>
            <a:endParaRPr lang="fr-FR" sz="3600" dirty="0">
              <a:solidFill>
                <a:srgbClr val="376092"/>
              </a:solidFill>
              <a:latin typeface="+mn-lt"/>
              <a:cs typeface="+mn-cs"/>
            </a:endParaRPr>
          </a:p>
        </p:txBody>
      </p:sp>
      <p:sp>
        <p:nvSpPr>
          <p:cNvPr id="6" name="ZoneTexte 5"/>
          <p:cNvSpPr txBox="1"/>
          <p:nvPr/>
        </p:nvSpPr>
        <p:spPr>
          <a:xfrm>
            <a:off x="4864100" y="3841750"/>
            <a:ext cx="4087813" cy="646113"/>
          </a:xfrm>
          <a:prstGeom prst="rect">
            <a:avLst/>
          </a:prstGeom>
          <a:noFill/>
          <a:ln>
            <a:solidFill>
              <a:schemeClr val="accent1">
                <a:lumMod val="75000"/>
              </a:schemeClr>
            </a:solidFill>
          </a:ln>
        </p:spPr>
        <p:txBody>
          <a:bodyPr wrap="none">
            <a:spAutoFit/>
          </a:bodyPr>
          <a:lstStyle/>
          <a:p>
            <a:pPr fontAlgn="auto">
              <a:spcBef>
                <a:spcPts val="0"/>
              </a:spcBef>
              <a:spcAft>
                <a:spcPts val="0"/>
              </a:spcAft>
              <a:defRPr/>
            </a:pPr>
            <a:r>
              <a:rPr lang="fr-FR" sz="3600" dirty="0">
                <a:solidFill>
                  <a:srgbClr val="376092"/>
                </a:solidFill>
                <a:latin typeface="+mn-lt"/>
                <a:cs typeface="+mn-cs"/>
              </a:rPr>
              <a:t>INDIVIDUALISATION</a:t>
            </a:r>
            <a:endParaRPr lang="fr-FR" sz="3600" dirty="0">
              <a:solidFill>
                <a:srgbClr val="376092"/>
              </a:solidFill>
              <a:latin typeface="+mn-lt"/>
              <a:cs typeface="+mn-cs"/>
            </a:endParaRPr>
          </a:p>
        </p:txBody>
      </p:sp>
      <p:sp>
        <p:nvSpPr>
          <p:cNvPr id="7" name="ZoneTexte 6"/>
          <p:cNvSpPr txBox="1"/>
          <p:nvPr/>
        </p:nvSpPr>
        <p:spPr>
          <a:xfrm>
            <a:off x="2081213" y="857250"/>
            <a:ext cx="5565775" cy="769938"/>
          </a:xfrm>
          <a:prstGeom prst="rect">
            <a:avLst/>
          </a:prstGeom>
          <a:noFill/>
          <a:ln>
            <a:solidFill>
              <a:schemeClr val="accent1">
                <a:lumMod val="75000"/>
              </a:schemeClr>
            </a:solidFill>
          </a:ln>
        </p:spPr>
        <p:txBody>
          <a:bodyPr>
            <a:spAutoFit/>
          </a:bodyPr>
          <a:lstStyle/>
          <a:p>
            <a:pPr algn="ctr" fontAlgn="auto">
              <a:spcBef>
                <a:spcPts val="0"/>
              </a:spcBef>
              <a:spcAft>
                <a:spcPts val="0"/>
              </a:spcAft>
              <a:defRPr/>
            </a:pPr>
            <a:r>
              <a:rPr lang="fr-FR" sz="4400" b="1" dirty="0">
                <a:solidFill>
                  <a:srgbClr val="376092"/>
                </a:solidFill>
                <a:latin typeface="+mn-lt"/>
                <a:cs typeface="+mn-cs"/>
              </a:rPr>
              <a:t>PERSONNALISATION</a:t>
            </a:r>
            <a:endParaRPr lang="fr-FR" sz="4400" b="1" dirty="0">
              <a:solidFill>
                <a:srgbClr val="376092"/>
              </a:solidFill>
              <a:latin typeface="+mn-lt"/>
              <a:cs typeface="+mn-cs"/>
            </a:endParaRPr>
          </a:p>
        </p:txBody>
      </p:sp>
      <p:sp>
        <p:nvSpPr>
          <p:cNvPr id="9" name="Flèche vers le bas 8"/>
          <p:cNvSpPr/>
          <p:nvPr/>
        </p:nvSpPr>
        <p:spPr>
          <a:xfrm rot="1650545">
            <a:off x="1934978" y="2153048"/>
            <a:ext cx="822960" cy="1309874"/>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sp>
        <p:nvSpPr>
          <p:cNvPr id="11" name="Flèche vers le bas 10"/>
          <p:cNvSpPr/>
          <p:nvPr/>
        </p:nvSpPr>
        <p:spPr>
          <a:xfrm rot="19754018">
            <a:off x="6163298" y="2150745"/>
            <a:ext cx="822960" cy="1309874"/>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06450" y="2308225"/>
            <a:ext cx="7772400" cy="1630363"/>
          </a:xfrm>
          <a:prstGeom prst="rect">
            <a:avLst/>
          </a:prstGeom>
          <a:noFill/>
          <a:ln>
            <a:solidFill>
              <a:schemeClr val="accent1">
                <a:lumMod val="75000"/>
              </a:schemeClr>
            </a:solidFill>
          </a:ln>
        </p:spPr>
        <p:txBody>
          <a:bodyPr>
            <a:spAutoFit/>
          </a:bodyPr>
          <a:lstStyle/>
          <a:p>
            <a:pPr algn="just" fontAlgn="auto">
              <a:spcBef>
                <a:spcPts val="0"/>
              </a:spcBef>
              <a:spcAft>
                <a:spcPts val="0"/>
              </a:spcAft>
              <a:defRPr/>
            </a:pPr>
            <a:r>
              <a:rPr lang="fr-FR" dirty="0">
                <a:solidFill>
                  <a:srgbClr val="376092"/>
                </a:solidFill>
                <a:latin typeface="+mn-lt"/>
                <a:cs typeface="+mn-cs"/>
              </a:rPr>
              <a:t>"</a:t>
            </a:r>
            <a:r>
              <a:rPr lang="fr-FR" b="1" dirty="0">
                <a:solidFill>
                  <a:srgbClr val="376092"/>
                </a:solidFill>
                <a:latin typeface="+mn-lt"/>
                <a:cs typeface="+mn-cs"/>
              </a:rPr>
              <a:t>Personnaliser</a:t>
            </a:r>
            <a:r>
              <a:rPr lang="fr-FR" dirty="0">
                <a:solidFill>
                  <a:srgbClr val="376092"/>
                </a:solidFill>
                <a:latin typeface="+mn-lt"/>
                <a:cs typeface="+mn-cs"/>
              </a:rPr>
              <a:t> renvoie au processus qui prend en compte la dimension de la personne et de sa singularité tandis que </a:t>
            </a:r>
            <a:r>
              <a:rPr lang="fr-FR" b="1" dirty="0">
                <a:solidFill>
                  <a:srgbClr val="376092"/>
                </a:solidFill>
                <a:latin typeface="+mn-lt"/>
                <a:cs typeface="+mn-cs"/>
              </a:rPr>
              <a:t>différencier</a:t>
            </a:r>
            <a:r>
              <a:rPr lang="fr-FR" dirty="0">
                <a:solidFill>
                  <a:srgbClr val="376092"/>
                </a:solidFill>
                <a:latin typeface="+mn-lt"/>
                <a:cs typeface="+mn-cs"/>
              </a:rPr>
              <a:t> et </a:t>
            </a:r>
            <a:r>
              <a:rPr lang="fr-FR" b="1" dirty="0">
                <a:solidFill>
                  <a:srgbClr val="376092"/>
                </a:solidFill>
                <a:latin typeface="+mn-lt"/>
                <a:cs typeface="+mn-cs"/>
              </a:rPr>
              <a:t>individualiser</a:t>
            </a:r>
            <a:r>
              <a:rPr lang="fr-FR" dirty="0">
                <a:solidFill>
                  <a:srgbClr val="376092"/>
                </a:solidFill>
                <a:latin typeface="+mn-lt"/>
                <a:cs typeface="+mn-cs"/>
              </a:rPr>
              <a:t> sont des modes d’organisation pédagogique facilitant la mise en œuvre de cette attention portée à la personne de l’élève, de l’enfant</a:t>
            </a:r>
            <a:r>
              <a:rPr lang="fr-FR" dirty="0">
                <a:solidFill>
                  <a:srgbClr val="376092"/>
                </a:solidFill>
                <a:latin typeface="+mn-lt"/>
                <a:cs typeface="+mn-cs"/>
              </a:rPr>
              <a:t>. »</a:t>
            </a:r>
          </a:p>
          <a:p>
            <a:pPr fontAlgn="auto">
              <a:spcBef>
                <a:spcPts val="0"/>
              </a:spcBef>
              <a:spcAft>
                <a:spcPts val="0"/>
              </a:spcAft>
              <a:defRPr/>
            </a:pPr>
            <a:r>
              <a:rPr lang="fr-FR" sz="1400" i="1" dirty="0">
                <a:solidFill>
                  <a:srgbClr val="376092"/>
                </a:solidFill>
                <a:latin typeface="+mn-lt"/>
                <a:cs typeface="+mn-cs"/>
              </a:rPr>
              <a:t>Ces définitions sont extraites </a:t>
            </a:r>
            <a:r>
              <a:rPr lang="fr-FR" sz="1400" i="1" dirty="0">
                <a:solidFill>
                  <a:srgbClr val="376092"/>
                </a:solidFill>
                <a:latin typeface="+mn-lt"/>
                <a:cs typeface="+mn-cs"/>
              </a:rPr>
              <a:t>du livret Repères </a:t>
            </a:r>
            <a:r>
              <a:rPr lang="fr-FR" sz="1400" i="1" u="sng" dirty="0">
                <a:latin typeface="+mn-lt"/>
                <a:cs typeface="+mn-cs"/>
                <a:hlinkClick r:id="rId2"/>
              </a:rPr>
              <a:t>Personnalisation </a:t>
            </a:r>
            <a:r>
              <a:rPr lang="fr-FR" sz="1400" i="1" u="sng" dirty="0">
                <a:latin typeface="+mn-lt"/>
                <a:cs typeface="+mn-cs"/>
                <a:hlinkClick r:id="rId2"/>
              </a:rPr>
              <a:t>des parcours et des situations d'apprentissage, INRP, 2008</a:t>
            </a:r>
            <a:endParaRPr lang="fr-FR" sz="1400" i="1" dirty="0">
              <a:latin typeface="+mn-lt"/>
              <a:cs typeface="+mn-cs"/>
            </a:endParaRPr>
          </a:p>
        </p:txBody>
      </p:sp>
      <p:sp>
        <p:nvSpPr>
          <p:cNvPr id="7" name="ZoneTexte 6"/>
          <p:cNvSpPr txBox="1">
            <a:spLocks noChangeArrowheads="1"/>
          </p:cNvSpPr>
          <p:nvPr/>
        </p:nvSpPr>
        <p:spPr bwMode="auto">
          <a:xfrm>
            <a:off x="2493963" y="871538"/>
            <a:ext cx="4383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sz="2800" b="1">
                <a:solidFill>
                  <a:srgbClr val="376092"/>
                </a:solidFill>
              </a:rPr>
              <a:t>PERSONNALISATION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6913" y="1690688"/>
            <a:ext cx="7920037" cy="1754187"/>
          </a:xfrm>
          <a:prstGeom prst="rect">
            <a:avLst/>
          </a:prstGeom>
          <a:noFill/>
          <a:ln>
            <a:solidFill>
              <a:schemeClr val="accent1">
                <a:lumMod val="75000"/>
              </a:schemeClr>
            </a:solidFill>
          </a:ln>
        </p:spPr>
        <p:txBody>
          <a:bodyPr>
            <a:spAutoFit/>
          </a:bodyPr>
          <a:lstStyle/>
          <a:p>
            <a:pPr algn="just" fontAlgn="auto">
              <a:spcBef>
                <a:spcPts val="0"/>
              </a:spcBef>
              <a:spcAft>
                <a:spcPts val="0"/>
              </a:spcAft>
              <a:defRPr/>
            </a:pPr>
            <a:r>
              <a:rPr lang="fr-FR" dirty="0">
                <a:solidFill>
                  <a:srgbClr val="376092"/>
                </a:solidFill>
                <a:latin typeface="+mn-lt"/>
                <a:cs typeface="+mn-cs"/>
              </a:rPr>
              <a:t>La </a:t>
            </a:r>
            <a:r>
              <a:rPr lang="fr-FR" b="1" dirty="0">
                <a:solidFill>
                  <a:srgbClr val="376092"/>
                </a:solidFill>
                <a:latin typeface="+mn-lt"/>
                <a:cs typeface="+mn-cs"/>
              </a:rPr>
              <a:t>différenciation</a:t>
            </a:r>
            <a:r>
              <a:rPr lang="fr-FR" dirty="0">
                <a:solidFill>
                  <a:srgbClr val="376092"/>
                </a:solidFill>
                <a:latin typeface="+mn-lt"/>
                <a:cs typeface="+mn-cs"/>
              </a:rPr>
              <a:t> </a:t>
            </a:r>
            <a:r>
              <a:rPr lang="fr-FR" dirty="0">
                <a:solidFill>
                  <a:srgbClr val="376092"/>
                </a:solidFill>
                <a:latin typeface="+mn-lt"/>
                <a:cs typeface="+mn-cs"/>
              </a:rPr>
              <a:t>"met en œuvre un cadre souple où les apprentissages sont suffisamment explicités et diversifiés pour que les élèves puissent travailler selon leurs propres itinéraires d’appropriation tout en restant dans une démarche collective d’enseignement des savoirs et savoir-faire communs exigés" (</a:t>
            </a:r>
            <a:r>
              <a:rPr lang="fr-FR" dirty="0" err="1">
                <a:solidFill>
                  <a:srgbClr val="376092"/>
                </a:solidFill>
                <a:latin typeface="+mn-lt"/>
                <a:cs typeface="+mn-cs"/>
              </a:rPr>
              <a:t>Halina</a:t>
            </a:r>
            <a:r>
              <a:rPr lang="fr-FR" dirty="0">
                <a:solidFill>
                  <a:srgbClr val="376092"/>
                </a:solidFill>
                <a:latin typeface="+mn-lt"/>
                <a:cs typeface="+mn-cs"/>
              </a:rPr>
              <a:t> </a:t>
            </a:r>
            <a:r>
              <a:rPr lang="fr-FR" dirty="0" err="1">
                <a:solidFill>
                  <a:srgbClr val="376092"/>
                </a:solidFill>
                <a:latin typeface="+mn-lt"/>
                <a:cs typeface="+mn-cs"/>
              </a:rPr>
              <a:t>Przesmycki</a:t>
            </a:r>
            <a:r>
              <a:rPr lang="fr-FR" dirty="0">
                <a:solidFill>
                  <a:srgbClr val="376092"/>
                </a:solidFill>
                <a:latin typeface="+mn-lt"/>
                <a:cs typeface="+mn-cs"/>
              </a:rPr>
              <a:t>, La pédagogie différenciée, Hachette éducation, 2004</a:t>
            </a:r>
            <a:r>
              <a:rPr lang="fr-FR" dirty="0">
                <a:solidFill>
                  <a:srgbClr val="376092"/>
                </a:solidFill>
                <a:latin typeface="+mn-lt"/>
                <a:cs typeface="+mn-cs"/>
              </a:rPr>
              <a:t>)</a:t>
            </a:r>
          </a:p>
        </p:txBody>
      </p:sp>
      <p:sp>
        <p:nvSpPr>
          <p:cNvPr id="6" name="ZoneTexte 5"/>
          <p:cNvSpPr txBox="1"/>
          <p:nvPr/>
        </p:nvSpPr>
        <p:spPr>
          <a:xfrm>
            <a:off x="696913" y="3965575"/>
            <a:ext cx="7920037" cy="1754188"/>
          </a:xfrm>
          <a:prstGeom prst="rect">
            <a:avLst/>
          </a:prstGeom>
          <a:noFill/>
          <a:ln>
            <a:solidFill>
              <a:schemeClr val="accent1">
                <a:lumMod val="75000"/>
              </a:schemeClr>
            </a:solidFill>
          </a:ln>
        </p:spPr>
        <p:txBody>
          <a:bodyPr>
            <a:spAutoFit/>
          </a:bodyPr>
          <a:lstStyle/>
          <a:p>
            <a:pPr algn="just" fontAlgn="auto">
              <a:spcBef>
                <a:spcPts val="0"/>
              </a:spcBef>
              <a:spcAft>
                <a:spcPts val="0"/>
              </a:spcAft>
              <a:defRPr/>
            </a:pPr>
            <a:r>
              <a:rPr lang="fr-FR" dirty="0">
                <a:solidFill>
                  <a:srgbClr val="376092"/>
                </a:solidFill>
                <a:latin typeface="+mn-lt"/>
                <a:cs typeface="+mn-cs"/>
              </a:rPr>
              <a:t>L’</a:t>
            </a:r>
            <a:r>
              <a:rPr lang="fr-FR" b="1" dirty="0">
                <a:solidFill>
                  <a:srgbClr val="376092"/>
                </a:solidFill>
                <a:latin typeface="+mn-lt"/>
                <a:cs typeface="+mn-cs"/>
              </a:rPr>
              <a:t>individualisation</a:t>
            </a:r>
            <a:r>
              <a:rPr lang="fr-FR" dirty="0">
                <a:solidFill>
                  <a:srgbClr val="376092"/>
                </a:solidFill>
                <a:latin typeface="+mn-lt"/>
                <a:cs typeface="+mn-cs"/>
              </a:rPr>
              <a:t> est un mode </a:t>
            </a:r>
            <a:r>
              <a:rPr lang="fr-FR" dirty="0">
                <a:solidFill>
                  <a:srgbClr val="376092"/>
                </a:solidFill>
                <a:latin typeface="+mn-lt"/>
                <a:cs typeface="+mn-cs"/>
              </a:rPr>
              <a:t>d’organisation pédagogique dans lequel l’élève travaille de manière individualisée, en fonction de ses acquis et de ses besoins, avec l’aide d’un plan de travail et des consignes lui permettant d’effectuer les tâches scolaires en autonomie, pendant un temps donné, avec si nécessaire des ressources qui lui sont fournies ou qu’il va chercher. L’enseignant intervient en appui, explicite, conseille…</a:t>
            </a:r>
          </a:p>
        </p:txBody>
      </p:sp>
      <p:sp>
        <p:nvSpPr>
          <p:cNvPr id="7" name="ZoneTexte 6"/>
          <p:cNvSpPr txBox="1">
            <a:spLocks noChangeArrowheads="1"/>
          </p:cNvSpPr>
          <p:nvPr/>
        </p:nvSpPr>
        <p:spPr bwMode="auto">
          <a:xfrm>
            <a:off x="1611313" y="571500"/>
            <a:ext cx="665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2800" b="1">
                <a:solidFill>
                  <a:srgbClr val="376092"/>
                </a:solidFill>
              </a:rPr>
              <a:t>DIFFÉRENCIATION - INDIVIDUALISATION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ifférenci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54125"/>
            <a:ext cx="91440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625850" y="388938"/>
            <a:ext cx="1987550" cy="461962"/>
          </a:xfrm>
          <a:prstGeom prst="rect">
            <a:avLst/>
          </a:prstGeom>
          <a:noFill/>
        </p:spPr>
        <p:txBody>
          <a:bodyPr wrap="none">
            <a:spAutoFit/>
          </a:bodyPr>
          <a:lstStyle/>
          <a:p>
            <a:pPr algn="ctr" fontAlgn="auto">
              <a:spcBef>
                <a:spcPts val="0"/>
              </a:spcBef>
              <a:spcAft>
                <a:spcPts val="0"/>
              </a:spcAft>
              <a:defRPr/>
            </a:pPr>
            <a:r>
              <a:rPr lang="fr-FR" sz="2400" b="1" dirty="0">
                <a:solidFill>
                  <a:schemeClr val="accent1">
                    <a:lumMod val="75000"/>
                  </a:schemeClr>
                </a:solidFill>
                <a:latin typeface="+mn-lt"/>
                <a:cs typeface="+mn-cs"/>
              </a:rPr>
              <a:t>DIFFÉRENCIER</a:t>
            </a:r>
            <a:endParaRPr lang="fr-FR" sz="2400" b="1" dirty="0">
              <a:solidFill>
                <a:schemeClr val="accent1">
                  <a:lumMod val="75000"/>
                </a:schemeClr>
              </a:solidFill>
              <a:latin typeface="+mn-lt"/>
              <a:cs typeface="+mn-cs"/>
            </a:endParaRPr>
          </a:p>
        </p:txBody>
      </p:sp>
      <p:sp>
        <p:nvSpPr>
          <p:cNvPr id="2" name="ZoneTexte 1"/>
          <p:cNvSpPr txBox="1">
            <a:spLocks noChangeArrowheads="1"/>
          </p:cNvSpPr>
          <p:nvPr/>
        </p:nvSpPr>
        <p:spPr bwMode="auto">
          <a:xfrm>
            <a:off x="2746375" y="6137275"/>
            <a:ext cx="3732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a:hlinkClick r:id="rId3"/>
              </a:rPr>
              <a:t>www.differenciation.org</a:t>
            </a:r>
            <a:r>
              <a:rPr lang="fr-FR" altLang="fr-FR"/>
              <a:t> (Québec)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1"/>
          <p:cNvSpPr txBox="1">
            <a:spLocks noChangeArrowheads="1"/>
          </p:cNvSpPr>
          <p:nvPr/>
        </p:nvSpPr>
        <p:spPr bwMode="auto">
          <a:xfrm>
            <a:off x="471488" y="735013"/>
            <a:ext cx="28400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b="1" u="sng">
                <a:latin typeface="Calibri" pitchFamily="34" charset="0"/>
              </a:rPr>
              <a:t>Contenus </a:t>
            </a:r>
          </a:p>
          <a:p>
            <a:r>
              <a:rPr lang="fr-FR" altLang="fr-FR">
                <a:latin typeface="Calibri" pitchFamily="34" charset="0"/>
              </a:rPr>
              <a:t>Programmes</a:t>
            </a:r>
          </a:p>
          <a:p>
            <a:r>
              <a:rPr lang="fr-FR" altLang="fr-FR">
                <a:latin typeface="Calibri" pitchFamily="34" charset="0"/>
              </a:rPr>
              <a:t>Matériel didactique</a:t>
            </a:r>
          </a:p>
          <a:p>
            <a:r>
              <a:rPr lang="fr-FR" altLang="fr-FR">
                <a:latin typeface="Calibri" pitchFamily="34" charset="0"/>
              </a:rPr>
              <a:t>Complexité </a:t>
            </a:r>
          </a:p>
          <a:p>
            <a:endParaRPr lang="fr-FR" altLang="fr-FR">
              <a:latin typeface="Calibri" pitchFamily="34" charset="0"/>
            </a:endParaRPr>
          </a:p>
          <a:p>
            <a:r>
              <a:rPr lang="fr-FR" altLang="fr-FR">
                <a:latin typeface="Calibri" pitchFamily="34" charset="0"/>
              </a:rPr>
              <a:t>Ressources variées, traitement de texte, diaporama, internet</a:t>
            </a:r>
          </a:p>
        </p:txBody>
      </p:sp>
      <p:sp>
        <p:nvSpPr>
          <p:cNvPr id="35843" name="ZoneTexte 2"/>
          <p:cNvSpPr txBox="1">
            <a:spLocks noChangeArrowheads="1"/>
          </p:cNvSpPr>
          <p:nvPr/>
        </p:nvSpPr>
        <p:spPr bwMode="auto">
          <a:xfrm>
            <a:off x="4627563" y="735013"/>
            <a:ext cx="32559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b="1" u="sng">
                <a:latin typeface="Calibri" pitchFamily="34" charset="0"/>
              </a:rPr>
              <a:t>Structures</a:t>
            </a:r>
          </a:p>
          <a:p>
            <a:r>
              <a:rPr lang="fr-FR" altLang="fr-FR">
                <a:latin typeface="Calibri" pitchFamily="34" charset="0"/>
              </a:rPr>
              <a:t>Temps Lieu </a:t>
            </a:r>
          </a:p>
          <a:p>
            <a:r>
              <a:rPr lang="fr-FR" altLang="fr-FR">
                <a:latin typeface="Calibri" pitchFamily="34" charset="0"/>
              </a:rPr>
              <a:t>Regroupement des élèves </a:t>
            </a:r>
          </a:p>
          <a:p>
            <a:r>
              <a:rPr lang="fr-FR" altLang="fr-FR">
                <a:latin typeface="Calibri" pitchFamily="34" charset="0"/>
              </a:rPr>
              <a:t>Choix des ressources</a:t>
            </a:r>
          </a:p>
          <a:p>
            <a:endParaRPr lang="fr-FR" altLang="fr-FR">
              <a:latin typeface="Calibri" pitchFamily="34" charset="0"/>
            </a:endParaRPr>
          </a:p>
          <a:p>
            <a:r>
              <a:rPr lang="fr-FR" altLang="fr-FR">
                <a:latin typeface="Calibri" pitchFamily="34" charset="0"/>
              </a:rPr>
              <a:t>-Coin informatique, outils mobiles, rotation de groupes, mode simultané /successif </a:t>
            </a:r>
          </a:p>
          <a:p>
            <a:r>
              <a:rPr lang="fr-FR" altLang="fr-FR">
                <a:latin typeface="Calibri" pitchFamily="34" charset="0"/>
              </a:rPr>
              <a:t>-Collaboratif, interactif, tutorat</a:t>
            </a:r>
          </a:p>
        </p:txBody>
      </p:sp>
      <p:sp>
        <p:nvSpPr>
          <p:cNvPr id="35844" name="ZoneTexte 3"/>
          <p:cNvSpPr txBox="1">
            <a:spLocks noChangeArrowheads="1"/>
          </p:cNvSpPr>
          <p:nvPr/>
        </p:nvSpPr>
        <p:spPr bwMode="auto">
          <a:xfrm>
            <a:off x="471488" y="3490913"/>
            <a:ext cx="32131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b="1" u="sng">
                <a:latin typeface="Calibri" pitchFamily="34" charset="0"/>
              </a:rPr>
              <a:t>Processus </a:t>
            </a:r>
            <a:r>
              <a:rPr lang="fr-FR" altLang="fr-FR">
                <a:latin typeface="Calibri" pitchFamily="34" charset="0"/>
              </a:rPr>
              <a:t> </a:t>
            </a:r>
          </a:p>
          <a:p>
            <a:r>
              <a:rPr lang="fr-FR" altLang="fr-FR">
                <a:latin typeface="Calibri" pitchFamily="34" charset="0"/>
              </a:rPr>
              <a:t>Utilisation du TNI </a:t>
            </a:r>
          </a:p>
          <a:p>
            <a:r>
              <a:rPr lang="fr-FR" altLang="fr-FR">
                <a:latin typeface="Calibri" pitchFamily="34" charset="0"/>
              </a:rPr>
              <a:t>Du correcteur orthographique </a:t>
            </a:r>
          </a:p>
          <a:p>
            <a:r>
              <a:rPr lang="fr-FR" altLang="fr-FR">
                <a:latin typeface="Calibri" pitchFamily="34" charset="0"/>
              </a:rPr>
              <a:t>Tous outils pour s’enregistrer</a:t>
            </a:r>
          </a:p>
          <a:p>
            <a:r>
              <a:rPr lang="fr-FR" altLang="fr-FR">
                <a:latin typeface="Calibri" pitchFamily="34" charset="0"/>
              </a:rPr>
              <a:t>… </a:t>
            </a:r>
          </a:p>
          <a:p>
            <a:endParaRPr lang="fr-FR" altLang="fr-FR">
              <a:latin typeface="Calibri" pitchFamily="34" charset="0"/>
            </a:endParaRPr>
          </a:p>
          <a:p>
            <a:r>
              <a:rPr lang="fr-FR" altLang="fr-FR">
                <a:latin typeface="Calibri" pitchFamily="34" charset="0"/>
              </a:rPr>
              <a:t>Auto-régulation </a:t>
            </a:r>
          </a:p>
          <a:p>
            <a:r>
              <a:rPr lang="fr-FR" altLang="fr-FR">
                <a:latin typeface="Calibri" pitchFamily="34" charset="0"/>
              </a:rPr>
              <a:t>« Retour » immédiat </a:t>
            </a:r>
          </a:p>
          <a:p>
            <a:r>
              <a:rPr lang="fr-FR" altLang="fr-FR">
                <a:latin typeface="Calibri" pitchFamily="34" charset="0"/>
              </a:rPr>
              <a:t>(</a:t>
            </a:r>
            <a:r>
              <a:rPr lang="fr-FR" altLang="fr-FR" sz="1400">
                <a:latin typeface="Calibri" pitchFamily="34" charset="0"/>
              </a:rPr>
              <a:t>vagues, audio)</a:t>
            </a:r>
          </a:p>
        </p:txBody>
      </p:sp>
      <p:sp>
        <p:nvSpPr>
          <p:cNvPr id="35845" name="ZoneTexte 4"/>
          <p:cNvSpPr txBox="1">
            <a:spLocks noChangeArrowheads="1"/>
          </p:cNvSpPr>
          <p:nvPr/>
        </p:nvSpPr>
        <p:spPr bwMode="auto">
          <a:xfrm>
            <a:off x="4627563" y="3490913"/>
            <a:ext cx="3255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b="1" u="sng">
                <a:latin typeface="Calibri" pitchFamily="34" charset="0"/>
              </a:rPr>
              <a:t>Productions </a:t>
            </a:r>
          </a:p>
          <a:p>
            <a:r>
              <a:rPr lang="fr-FR" altLang="fr-FR">
                <a:latin typeface="Calibri" pitchFamily="34" charset="0"/>
              </a:rPr>
              <a:t>Produits-résultats </a:t>
            </a:r>
          </a:p>
          <a:p>
            <a:r>
              <a:rPr lang="fr-FR" altLang="fr-FR">
                <a:latin typeface="Calibri" pitchFamily="34" charset="0"/>
              </a:rPr>
              <a:t>Les traces ? Où ? </a:t>
            </a:r>
          </a:p>
          <a:p>
            <a:r>
              <a:rPr lang="fr-FR" altLang="fr-FR">
                <a:latin typeface="Calibri" pitchFamily="34" charset="0"/>
              </a:rPr>
              <a:t>Blogue, débat, présentation, vidéo … </a:t>
            </a:r>
          </a:p>
          <a:p>
            <a:endParaRPr lang="fr-FR" altLang="fr-FR">
              <a:latin typeface="Calibri" pitchFamily="34" charset="0"/>
            </a:endParaRPr>
          </a:p>
          <a:p>
            <a:r>
              <a:rPr lang="fr-FR" altLang="fr-FR">
                <a:latin typeface="Calibri" pitchFamily="34" charset="0"/>
              </a:rPr>
              <a:t>Enregistrer et valoriser </a:t>
            </a:r>
          </a:p>
          <a:p>
            <a:r>
              <a:rPr lang="fr-FR" altLang="fr-FR">
                <a:latin typeface="Calibri" pitchFamily="34" charset="0"/>
              </a:rPr>
              <a:t>Outils multimédia et logiciels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oneTexte 1"/>
          <p:cNvSpPr txBox="1">
            <a:spLocks noChangeArrowheads="1"/>
          </p:cNvSpPr>
          <p:nvPr/>
        </p:nvSpPr>
        <p:spPr bwMode="auto">
          <a:xfrm>
            <a:off x="1606550" y="1773238"/>
            <a:ext cx="606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sz="2400">
                <a:hlinkClick r:id="rId2" action="ppaction://hlinkfile"/>
              </a:rPr>
              <a:t>« Une journée bien remplie » </a:t>
            </a:r>
            <a:endParaRPr lang="fr-FR" altLang="fr-FR" sz="2400"/>
          </a:p>
        </p:txBody>
      </p:sp>
      <p:sp>
        <p:nvSpPr>
          <p:cNvPr id="36867" name="ZoneTexte 2"/>
          <p:cNvSpPr txBox="1">
            <a:spLocks noChangeArrowheads="1"/>
          </p:cNvSpPr>
          <p:nvPr/>
        </p:nvSpPr>
        <p:spPr bwMode="auto">
          <a:xfrm>
            <a:off x="658813" y="2624138"/>
            <a:ext cx="788193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sz="1600" i="1"/>
              <a:t>Faciliter la gestion de l'hétérogénéité en classe à niveaux multiples.</a:t>
            </a:r>
            <a:br>
              <a:rPr lang="fr-FR" altLang="fr-FR" sz="1600" i="1"/>
            </a:br>
            <a:r>
              <a:rPr lang="fr-FR" altLang="fr-FR" sz="1600" i="1"/>
              <a:t>École de Soueix Rogale</a:t>
            </a:r>
          </a:p>
          <a:p>
            <a:pPr algn="ctr"/>
            <a:endParaRPr lang="fr-FR" altLang="fr-FR" sz="1600" i="1">
              <a:hlinkClick r:id="rId3"/>
            </a:endParaRPr>
          </a:p>
          <a:p>
            <a:pPr algn="ctr"/>
            <a:endParaRPr lang="fr-FR" altLang="fr-FR" sz="1600" i="1">
              <a:hlinkClick r:id="rId3"/>
            </a:endParaRPr>
          </a:p>
          <a:p>
            <a:pPr algn="ctr"/>
            <a:r>
              <a:rPr lang="fr-FR" altLang="fr-FR" sz="1600" i="1"/>
              <a:t>Source </a:t>
            </a:r>
          </a:p>
          <a:p>
            <a:pPr algn="ctr"/>
            <a:r>
              <a:rPr lang="fr-FR" altLang="fr-FR" sz="1600" i="1"/>
              <a:t>WEB TV Eduscol –</a:t>
            </a:r>
          </a:p>
          <a:p>
            <a:pPr algn="ctr"/>
            <a:r>
              <a:rPr lang="fr-FR" altLang="fr-FR" sz="1600" i="1"/>
              <a:t> Enseigner avec le numérique  - Primaire </a:t>
            </a:r>
          </a:p>
          <a:p>
            <a:endParaRPr lang="fr-FR" altLang="fr-FR" sz="1600" i="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1"/>
          <p:cNvSpPr txBox="1">
            <a:spLocks noChangeArrowheads="1"/>
          </p:cNvSpPr>
          <p:nvPr/>
        </p:nvSpPr>
        <p:spPr bwMode="auto">
          <a:xfrm>
            <a:off x="401638" y="1255713"/>
            <a:ext cx="20780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b="1" u="sng">
                <a:solidFill>
                  <a:schemeClr val="tx2"/>
                </a:solidFill>
                <a:latin typeface="Calibri" pitchFamily="34" charset="0"/>
              </a:rPr>
              <a:t>Contenus : </a:t>
            </a:r>
          </a:p>
          <a:p>
            <a:r>
              <a:rPr lang="fr-FR" altLang="fr-FR" sz="1600" b="1">
                <a:solidFill>
                  <a:schemeClr val="tx2"/>
                </a:solidFill>
                <a:latin typeface="Calibri" pitchFamily="34" charset="0"/>
              </a:rPr>
              <a:t>programmes de niveaux différents ; </a:t>
            </a:r>
          </a:p>
          <a:p>
            <a:r>
              <a:rPr lang="fr-FR" altLang="fr-FR" sz="1600" b="1">
                <a:solidFill>
                  <a:schemeClr val="tx2"/>
                </a:solidFill>
                <a:latin typeface="Calibri" pitchFamily="34" charset="0"/>
              </a:rPr>
              <a:t>ressources internet, utilisation logiciel, tableau numérique  , manuel numérique</a:t>
            </a:r>
            <a:endParaRPr lang="fr-FR" altLang="fr-FR" sz="1600">
              <a:latin typeface="Calibri" pitchFamily="34" charset="0"/>
            </a:endParaRPr>
          </a:p>
        </p:txBody>
      </p:sp>
      <p:sp>
        <p:nvSpPr>
          <p:cNvPr id="37891" name="ZoneTexte 4"/>
          <p:cNvSpPr txBox="1">
            <a:spLocks noChangeArrowheads="1"/>
          </p:cNvSpPr>
          <p:nvPr/>
        </p:nvSpPr>
        <p:spPr bwMode="auto">
          <a:xfrm>
            <a:off x="2860675" y="1255713"/>
            <a:ext cx="211931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b="1" u="sng">
                <a:solidFill>
                  <a:schemeClr val="tx2"/>
                </a:solidFill>
                <a:latin typeface="Calibri" pitchFamily="34" charset="0"/>
              </a:rPr>
              <a:t>Structures  :</a:t>
            </a:r>
            <a:r>
              <a:rPr lang="fr-FR" altLang="fr-FR" sz="1600" b="1">
                <a:solidFill>
                  <a:schemeClr val="tx2"/>
                </a:solidFill>
                <a:latin typeface="Calibri" pitchFamily="34" charset="0"/>
              </a:rPr>
              <a:t> </a:t>
            </a:r>
          </a:p>
          <a:p>
            <a:r>
              <a:rPr lang="fr-FR" altLang="fr-FR" sz="1600" b="1">
                <a:solidFill>
                  <a:schemeClr val="tx2"/>
                </a:solidFill>
                <a:latin typeface="Calibri" pitchFamily="34" charset="0"/>
              </a:rPr>
              <a:t>grand groupe / groupe de niveau / binôme / individuel  </a:t>
            </a:r>
          </a:p>
          <a:p>
            <a:r>
              <a:rPr lang="fr-FR" altLang="fr-FR" sz="1600" b="1">
                <a:solidFill>
                  <a:schemeClr val="tx2"/>
                </a:solidFill>
                <a:latin typeface="Calibri" pitchFamily="34" charset="0"/>
              </a:rPr>
              <a:t>Pôles ou espaces identifiés (pôles) </a:t>
            </a:r>
          </a:p>
          <a:p>
            <a:r>
              <a:rPr lang="fr-FR" altLang="fr-FR" sz="1600" b="1">
                <a:solidFill>
                  <a:schemeClr val="tx2"/>
                </a:solidFill>
                <a:latin typeface="Calibri" pitchFamily="34" charset="0"/>
              </a:rPr>
              <a:t>Mobilité des élèves</a:t>
            </a:r>
          </a:p>
          <a:p>
            <a:r>
              <a:rPr lang="fr-FR" altLang="fr-FR" sz="1600" b="1">
                <a:solidFill>
                  <a:schemeClr val="tx2"/>
                </a:solidFill>
                <a:latin typeface="Calibri" pitchFamily="34" charset="0"/>
              </a:rPr>
              <a:t>…</a:t>
            </a:r>
            <a:endParaRPr lang="fr-FR" altLang="fr-FR" sz="1600">
              <a:latin typeface="Calibri" pitchFamily="34" charset="0"/>
            </a:endParaRPr>
          </a:p>
        </p:txBody>
      </p:sp>
      <p:sp>
        <p:nvSpPr>
          <p:cNvPr id="37892" name="ZoneTexte 5"/>
          <p:cNvSpPr txBox="1">
            <a:spLocks noChangeArrowheads="1"/>
          </p:cNvSpPr>
          <p:nvPr/>
        </p:nvSpPr>
        <p:spPr bwMode="auto">
          <a:xfrm>
            <a:off x="5029200" y="1255713"/>
            <a:ext cx="173196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b="1" u="sng">
                <a:solidFill>
                  <a:schemeClr val="tx2"/>
                </a:solidFill>
                <a:latin typeface="Calibri" pitchFamily="34" charset="0"/>
              </a:rPr>
              <a:t>Processus : </a:t>
            </a:r>
          </a:p>
          <a:p>
            <a:r>
              <a:rPr lang="fr-FR" altLang="fr-FR" sz="1600" b="1">
                <a:solidFill>
                  <a:schemeClr val="tx2"/>
                </a:solidFill>
                <a:latin typeface="Calibri" pitchFamily="34" charset="0"/>
              </a:rPr>
              <a:t>calculs d’aires tableau numérique  </a:t>
            </a:r>
            <a:r>
              <a:rPr lang="fr-FR" altLang="fr-FR" sz="1600">
                <a:latin typeface="Calibri" pitchFamily="34" charset="0"/>
              </a:rPr>
              <a:t>≠ </a:t>
            </a:r>
            <a:r>
              <a:rPr lang="fr-FR" altLang="fr-FR" sz="1600" b="1">
                <a:solidFill>
                  <a:schemeClr val="tx2"/>
                </a:solidFill>
                <a:latin typeface="Calibri" pitchFamily="34" charset="0"/>
              </a:rPr>
              <a:t>papier-tableau   </a:t>
            </a:r>
          </a:p>
          <a:p>
            <a:r>
              <a:rPr lang="fr-FR" altLang="fr-FR">
                <a:latin typeface="Calibri" pitchFamily="34" charset="0"/>
              </a:rPr>
              <a:t>…</a:t>
            </a:r>
          </a:p>
        </p:txBody>
      </p:sp>
      <p:sp>
        <p:nvSpPr>
          <p:cNvPr id="37893" name="ZoneTexte 6"/>
          <p:cNvSpPr txBox="1">
            <a:spLocks noChangeArrowheads="1"/>
          </p:cNvSpPr>
          <p:nvPr/>
        </p:nvSpPr>
        <p:spPr bwMode="auto">
          <a:xfrm>
            <a:off x="6872288" y="1255713"/>
            <a:ext cx="2049462"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b="1" u="sng">
                <a:solidFill>
                  <a:schemeClr val="tx2"/>
                </a:solidFill>
                <a:latin typeface="Calibri" pitchFamily="34" charset="0"/>
              </a:rPr>
              <a:t>Productions  :</a:t>
            </a:r>
            <a:r>
              <a:rPr lang="fr-FR" altLang="fr-FR" sz="1600" b="1">
                <a:solidFill>
                  <a:schemeClr val="tx2"/>
                </a:solidFill>
                <a:latin typeface="Calibri" pitchFamily="34" charset="0"/>
              </a:rPr>
              <a:t> </a:t>
            </a:r>
          </a:p>
          <a:p>
            <a:r>
              <a:rPr lang="fr-FR" altLang="fr-FR" sz="1600" b="1">
                <a:solidFill>
                  <a:schemeClr val="tx2"/>
                </a:solidFill>
                <a:latin typeface="Calibri" pitchFamily="34" charset="0"/>
              </a:rPr>
              <a:t>journal de bord, </a:t>
            </a:r>
          </a:p>
          <a:p>
            <a:r>
              <a:rPr lang="fr-FR" altLang="fr-FR" sz="1600" b="1">
                <a:solidFill>
                  <a:schemeClr val="tx2"/>
                </a:solidFill>
                <a:latin typeface="Calibri" pitchFamily="34" charset="0"/>
              </a:rPr>
              <a:t>textes, </a:t>
            </a:r>
          </a:p>
          <a:p>
            <a:r>
              <a:rPr lang="fr-FR" altLang="fr-FR" sz="1600" b="1">
                <a:solidFill>
                  <a:schemeClr val="tx2"/>
                </a:solidFill>
                <a:latin typeface="Calibri" pitchFamily="34" charset="0"/>
              </a:rPr>
              <a:t>mises en page    </a:t>
            </a:r>
          </a:p>
          <a:p>
            <a:r>
              <a:rPr lang="fr-FR" altLang="fr-FR" sz="1600" b="1">
                <a:solidFill>
                  <a:schemeClr val="tx2"/>
                </a:solidFill>
                <a:latin typeface="Calibri" pitchFamily="34" charset="0"/>
              </a:rPr>
              <a:t>…</a:t>
            </a:r>
          </a:p>
          <a:p>
            <a:endParaRPr lang="fr-FR" altLang="fr-FR">
              <a:latin typeface="Calibri" pitchFamily="34" charset="0"/>
            </a:endParaRPr>
          </a:p>
        </p:txBody>
      </p:sp>
      <p:sp>
        <p:nvSpPr>
          <p:cNvPr id="37894" name="ZoneTexte 7"/>
          <p:cNvSpPr txBox="1">
            <a:spLocks noChangeArrowheads="1"/>
          </p:cNvSpPr>
          <p:nvPr/>
        </p:nvSpPr>
        <p:spPr bwMode="auto">
          <a:xfrm>
            <a:off x="498475" y="3416300"/>
            <a:ext cx="3311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Enseignant  </a:t>
            </a:r>
          </a:p>
          <a:p>
            <a:r>
              <a:rPr lang="fr-FR" altLang="fr-FR" sz="1600">
                <a:latin typeface="Calibri" pitchFamily="34" charset="0"/>
              </a:rPr>
              <a:t>Registre explicite </a:t>
            </a:r>
          </a:p>
          <a:p>
            <a:r>
              <a:rPr lang="fr-FR" altLang="fr-FR" sz="1600">
                <a:latin typeface="Calibri" pitchFamily="34" charset="0"/>
              </a:rPr>
              <a:t>-Consignes, mise en projet ,</a:t>
            </a:r>
          </a:p>
          <a:p>
            <a:r>
              <a:rPr lang="fr-FR" altLang="fr-FR" sz="1600">
                <a:latin typeface="Calibri" pitchFamily="34" charset="0"/>
              </a:rPr>
              <a:t>-Annonce des transitions, </a:t>
            </a:r>
          </a:p>
          <a:p>
            <a:r>
              <a:rPr lang="fr-FR" altLang="fr-FR" sz="1600">
                <a:latin typeface="Calibri" pitchFamily="34" charset="0"/>
              </a:rPr>
              <a:t>-Régulation/aide guidage , </a:t>
            </a:r>
          </a:p>
          <a:p>
            <a:r>
              <a:rPr lang="fr-FR" altLang="fr-FR" sz="1600">
                <a:latin typeface="Calibri" pitchFamily="34" charset="0"/>
              </a:rPr>
              <a:t>-Mène la mise en commun, </a:t>
            </a:r>
          </a:p>
          <a:p>
            <a:r>
              <a:rPr lang="fr-FR" altLang="fr-FR" sz="1600">
                <a:latin typeface="Calibri" pitchFamily="34" charset="0"/>
              </a:rPr>
              <a:t>-Propose des  solutions, questionne.</a:t>
            </a:r>
            <a:endParaRPr lang="fr-FR" altLang="fr-FR">
              <a:latin typeface="Calibri" pitchFamily="34" charset="0"/>
            </a:endParaRPr>
          </a:p>
        </p:txBody>
      </p:sp>
      <p:sp>
        <p:nvSpPr>
          <p:cNvPr id="37895" name="ZoneTexte 8"/>
          <p:cNvSpPr txBox="1">
            <a:spLocks noChangeArrowheads="1"/>
          </p:cNvSpPr>
          <p:nvPr/>
        </p:nvSpPr>
        <p:spPr bwMode="auto">
          <a:xfrm>
            <a:off x="4814888" y="3416300"/>
            <a:ext cx="36703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Élèves</a:t>
            </a:r>
            <a:endParaRPr lang="fr-FR" altLang="fr-FR" sz="1600" b="1">
              <a:latin typeface="Calibri" pitchFamily="34" charset="0"/>
            </a:endParaRPr>
          </a:p>
          <a:p>
            <a:r>
              <a:rPr lang="fr-FR" altLang="fr-FR" sz="1600">
                <a:latin typeface="Calibri" pitchFamily="34" charset="0"/>
              </a:rPr>
              <a:t>Installation  - écoute des consignes  - </a:t>
            </a:r>
          </a:p>
          <a:p>
            <a:r>
              <a:rPr lang="fr-FR" altLang="fr-FR" sz="1600">
                <a:latin typeface="Calibri" pitchFamily="34" charset="0"/>
              </a:rPr>
              <a:t>Attentes de l’enseignant connues </a:t>
            </a:r>
          </a:p>
          <a:p>
            <a:r>
              <a:rPr lang="fr-FR" altLang="fr-FR" sz="1600">
                <a:latin typeface="Calibri" pitchFamily="34" charset="0"/>
              </a:rPr>
              <a:t>Gestion du matériel</a:t>
            </a:r>
          </a:p>
          <a:p>
            <a:r>
              <a:rPr lang="fr-FR" altLang="fr-FR" sz="1600">
                <a:latin typeface="Calibri" pitchFamily="34" charset="0"/>
              </a:rPr>
              <a:t>Transitions supports papier-numérique Actifs motivés –  interaction et entraide</a:t>
            </a:r>
          </a:p>
          <a:p>
            <a:r>
              <a:rPr lang="fr-FR" altLang="fr-FR" sz="1600">
                <a:latin typeface="Calibri" pitchFamily="34" charset="0"/>
              </a:rPr>
              <a:t>Phases orales   </a:t>
            </a:r>
          </a:p>
        </p:txBody>
      </p:sp>
      <p:sp>
        <p:nvSpPr>
          <p:cNvPr id="37896" name="ZoneTexte 9"/>
          <p:cNvSpPr txBox="1">
            <a:spLocks noChangeArrowheads="1"/>
          </p:cNvSpPr>
          <p:nvPr/>
        </p:nvSpPr>
        <p:spPr bwMode="auto">
          <a:xfrm>
            <a:off x="644525" y="5527675"/>
            <a:ext cx="8277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r>
              <a:rPr lang="fr-FR" altLang="fr-FR" sz="1600" b="1">
                <a:latin typeface="Calibri" pitchFamily="34" charset="0"/>
              </a:rPr>
              <a:t>Compétence 6 (sociales et civiques)  Compétence 7 (autonomie et initiative)</a:t>
            </a:r>
          </a:p>
          <a:p>
            <a:r>
              <a:rPr lang="fr-FR" altLang="fr-FR" sz="1600" b="1">
                <a:latin typeface="Calibri" pitchFamily="34" charset="0"/>
              </a:rPr>
              <a:t>Compétence 4 B2i / domaines </a:t>
            </a:r>
          </a:p>
          <a:p>
            <a:r>
              <a:rPr lang="fr-FR" altLang="fr-FR" sz="1600" b="1">
                <a:latin typeface="Calibri" pitchFamily="34" charset="0"/>
              </a:rPr>
              <a:t>1 s’approprier un environnement numérique de travail majoritaire  / 3 créer produire traiter exploiter des données  / 4 s’informer se documenter  </a:t>
            </a:r>
            <a:endParaRPr lang="fr-FR" altLang="fr-FR" b="1">
              <a:latin typeface="Calibri" pitchFamily="34" charset="0"/>
            </a:endParaRPr>
          </a:p>
        </p:txBody>
      </p:sp>
      <p:sp>
        <p:nvSpPr>
          <p:cNvPr id="37897" name="ZoneTexte 10"/>
          <p:cNvSpPr txBox="1">
            <a:spLocks noChangeArrowheads="1"/>
          </p:cNvSpPr>
          <p:nvPr/>
        </p:nvSpPr>
        <p:spPr bwMode="auto">
          <a:xfrm>
            <a:off x="747713" y="222250"/>
            <a:ext cx="7162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a:r>
              <a:rPr lang="fr-FR" altLang="fr-FR" b="1">
                <a:latin typeface="Calibri" pitchFamily="34" charset="0"/>
              </a:rPr>
              <a:t>Points de focalisation </a:t>
            </a:r>
          </a:p>
          <a:p>
            <a:pPr algn="ctr"/>
            <a:r>
              <a:rPr lang="fr-FR" altLang="fr-FR">
                <a:latin typeface="Calibri" pitchFamily="34" charset="0"/>
              </a:rPr>
              <a:t>Hétérogénéité (structurelle)</a:t>
            </a:r>
          </a:p>
          <a:p>
            <a:pPr algn="ctr"/>
            <a:r>
              <a:rPr lang="fr-FR" altLang="fr-FR">
                <a:latin typeface="Calibri" pitchFamily="34" charset="0"/>
              </a:rPr>
              <a:t>Autonomie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Sillage.thmx</Template>
  <TotalTime>532</TotalTime>
  <Words>1102</Words>
  <Application>Microsoft Office PowerPoint</Application>
  <PresentationFormat>Affichage à l'écran (4:3)</PresentationFormat>
  <Paragraphs>230</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29</vt:i4>
      </vt:variant>
    </vt:vector>
  </HeadingPairs>
  <TitlesOfParts>
    <vt:vector size="37" baseType="lpstr">
      <vt:lpstr>Trebuchet MS</vt:lpstr>
      <vt:lpstr>Arial</vt:lpstr>
      <vt:lpstr>Georgia</vt:lpstr>
      <vt:lpstr>Calibri</vt:lpstr>
      <vt:lpstr>Wingdings</vt:lpstr>
      <vt:lpstr>Sillage</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Personnalisation – Différenciation - Individualisation</dc:title>
  <dc:creator>Alain Pereira</dc:creator>
  <cp:lastModifiedBy>PCP-DA44</cp:lastModifiedBy>
  <cp:revision>84</cp:revision>
  <cp:lastPrinted>2015-03-10T15:22:01Z</cp:lastPrinted>
  <dcterms:created xsi:type="dcterms:W3CDTF">2014-11-04T09:05:17Z</dcterms:created>
  <dcterms:modified xsi:type="dcterms:W3CDTF">2015-03-16T14:44:15Z</dcterms:modified>
</cp:coreProperties>
</file>